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96"/>
  </p:notesMasterIdLst>
  <p:sldIdLst>
    <p:sldId id="256" r:id="rId2"/>
    <p:sldId id="443" r:id="rId3"/>
    <p:sldId id="257" r:id="rId4"/>
    <p:sldId id="283" r:id="rId5"/>
    <p:sldId id="284" r:id="rId6"/>
    <p:sldId id="444" r:id="rId7"/>
    <p:sldId id="449" r:id="rId8"/>
    <p:sldId id="450" r:id="rId9"/>
    <p:sldId id="451" r:id="rId10"/>
    <p:sldId id="452" r:id="rId11"/>
    <p:sldId id="285" r:id="rId12"/>
    <p:sldId id="445" r:id="rId13"/>
    <p:sldId id="446" r:id="rId14"/>
    <p:sldId id="287" r:id="rId15"/>
    <p:sldId id="447" r:id="rId16"/>
    <p:sldId id="291" r:id="rId17"/>
    <p:sldId id="292" r:id="rId18"/>
    <p:sldId id="293" r:id="rId19"/>
    <p:sldId id="302" r:id="rId20"/>
    <p:sldId id="392" r:id="rId21"/>
    <p:sldId id="361" r:id="rId22"/>
    <p:sldId id="364" r:id="rId23"/>
    <p:sldId id="365" r:id="rId24"/>
    <p:sldId id="366" r:id="rId25"/>
    <p:sldId id="367" r:id="rId26"/>
    <p:sldId id="456" r:id="rId27"/>
    <p:sldId id="457" r:id="rId28"/>
    <p:sldId id="453" r:id="rId29"/>
    <p:sldId id="386" r:id="rId30"/>
    <p:sldId id="454" r:id="rId31"/>
    <p:sldId id="455" r:id="rId32"/>
    <p:sldId id="393" r:id="rId33"/>
    <p:sldId id="394" r:id="rId34"/>
    <p:sldId id="395" r:id="rId35"/>
    <p:sldId id="396" r:id="rId36"/>
    <p:sldId id="258" r:id="rId37"/>
    <p:sldId id="259" r:id="rId38"/>
    <p:sldId id="260" r:id="rId39"/>
    <p:sldId id="261" r:id="rId40"/>
    <p:sldId id="262" r:id="rId41"/>
    <p:sldId id="263" r:id="rId42"/>
    <p:sldId id="264" r:id="rId43"/>
    <p:sldId id="265" r:id="rId44"/>
    <p:sldId id="266" r:id="rId45"/>
    <p:sldId id="458"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387" r:id="rId62"/>
    <p:sldId id="388" r:id="rId63"/>
    <p:sldId id="389" r:id="rId64"/>
    <p:sldId id="390" r:id="rId65"/>
    <p:sldId id="282" r:id="rId66"/>
    <p:sldId id="286" r:id="rId67"/>
    <p:sldId id="288" r:id="rId68"/>
    <p:sldId id="289" r:id="rId69"/>
    <p:sldId id="290" r:id="rId70"/>
    <p:sldId id="459" r:id="rId71"/>
    <p:sldId id="460" r:id="rId72"/>
    <p:sldId id="461" r:id="rId73"/>
    <p:sldId id="306" r:id="rId74"/>
    <p:sldId id="307" r:id="rId75"/>
    <p:sldId id="308" r:id="rId76"/>
    <p:sldId id="462" r:id="rId77"/>
    <p:sldId id="311" r:id="rId78"/>
    <p:sldId id="312" r:id="rId79"/>
    <p:sldId id="313" r:id="rId80"/>
    <p:sldId id="316" r:id="rId81"/>
    <p:sldId id="317" r:id="rId82"/>
    <p:sldId id="319" r:id="rId83"/>
    <p:sldId id="328" r:id="rId84"/>
    <p:sldId id="329" r:id="rId85"/>
    <p:sldId id="332" r:id="rId86"/>
    <p:sldId id="336" r:id="rId87"/>
    <p:sldId id="342" r:id="rId88"/>
    <p:sldId id="345" r:id="rId89"/>
    <p:sldId id="347" r:id="rId90"/>
    <p:sldId id="348" r:id="rId91"/>
    <p:sldId id="351" r:id="rId92"/>
    <p:sldId id="352" r:id="rId93"/>
    <p:sldId id="353" r:id="rId94"/>
    <p:sldId id="357"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vYsf6ZMxxYMEDUGJhjKy2g==" hashData="LgQjTwIrWFkG++2hnpCbaBjsdnb9jnh8d5qO+2OP229tJx8fzTqw5M9LRTBeDUFgsSIsgSVEmMeloiwKe0t/P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33" autoAdjust="0"/>
  </p:normalViewPr>
  <p:slideViewPr>
    <p:cSldViewPr snapToGrid="0">
      <p:cViewPr varScale="1">
        <p:scale>
          <a:sx n="80" d="100"/>
          <a:sy n="80" d="100"/>
        </p:scale>
        <p:origin x="7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B4262-43C2-45F1-B130-E5300933A215}" type="datetimeFigureOut">
              <a:rPr lang="en-US" smtClean="0"/>
              <a:t>10/14/2019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D9285-F031-4D78-BA55-9DCF833A321B}" type="slidenum">
              <a:rPr lang="en-US" smtClean="0"/>
              <a:t>‹#›</a:t>
            </a:fld>
            <a:endParaRPr lang="en-US"/>
          </a:p>
        </p:txBody>
      </p:sp>
    </p:spTree>
    <p:extLst>
      <p:ext uri="{BB962C8B-B14F-4D97-AF65-F5344CB8AC3E}">
        <p14:creationId xmlns:p14="http://schemas.microsoft.com/office/powerpoint/2010/main" val="21520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Sparql is a w3c standard it stands for Sparql protocol and RDF query language.</a:t>
            </a:r>
          </a:p>
          <a:p>
            <a:r>
              <a:rPr lang="en-US" sz="1200" kern="1200" dirty="0">
                <a:solidFill>
                  <a:schemeClr val="tx1"/>
                </a:solidFill>
                <a:effectLst/>
                <a:latin typeface="+mn-lt"/>
                <a:ea typeface="+mn-ea"/>
                <a:cs typeface="+mn-cs"/>
              </a:rPr>
              <a:t>the protocol part is usually only an issue for people writing programs that pass sparql queries back and forth between different machines ,for most people sparkql’s greatest value is as a</a:t>
            </a:r>
          </a:p>
          <a:p>
            <a:r>
              <a:rPr lang="en-US" sz="1200" kern="1200" dirty="0">
                <a:solidFill>
                  <a:schemeClr val="tx1"/>
                </a:solidFill>
                <a:effectLst/>
                <a:latin typeface="+mn-lt"/>
                <a:ea typeface="+mn-ea"/>
                <a:cs typeface="+mn-cs"/>
              </a:rPr>
              <a:t>query language for rdf (resource description framework) another w3c standard.</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3</a:t>
            </a:fld>
            <a:endParaRPr lang="en-US"/>
          </a:p>
        </p:txBody>
      </p:sp>
    </p:spTree>
    <p:extLst>
      <p:ext uri="{BB962C8B-B14F-4D97-AF65-F5344CB8AC3E}">
        <p14:creationId xmlns:p14="http://schemas.microsoft.com/office/powerpoint/2010/main" val="1113245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RDF : Resource description framework to represent resources.</a:t>
            </a:r>
          </a:p>
          <a:p>
            <a:r>
              <a:rPr lang="en-US" sz="1200" kern="1200" dirty="0">
                <a:solidFill>
                  <a:schemeClr val="tx1"/>
                </a:solidFill>
                <a:latin typeface="+mn-lt"/>
                <a:ea typeface="+mn-ea"/>
                <a:cs typeface="+mn-cs"/>
              </a:rPr>
              <a:t>A resource can be anything a person a book a car a computer a machine planet Earth the Sun the Moon the Stars ,anything you can</a:t>
            </a:r>
          </a:p>
          <a:p>
            <a:r>
              <a:rPr lang="en-US" sz="1200" kern="1200" dirty="0">
                <a:solidFill>
                  <a:schemeClr val="tx1"/>
                </a:solidFill>
                <a:latin typeface="+mn-lt"/>
                <a:ea typeface="+mn-ea"/>
                <a:cs typeface="+mn-cs"/>
              </a:rPr>
              <a:t>think of can be a resource although in our context here we speak about web resources but in general it can be any</a:t>
            </a:r>
          </a:p>
          <a:p>
            <a:r>
              <a:rPr lang="en-US" sz="1200" kern="1200" dirty="0">
                <a:solidFill>
                  <a:schemeClr val="tx1"/>
                </a:solidFill>
                <a:latin typeface="+mn-lt"/>
                <a:ea typeface="+mn-ea"/>
                <a:cs typeface="+mn-cs"/>
              </a:rPr>
              <a:t>thing when we say web resources we mean for example anything that can be located by URL .</a:t>
            </a:r>
          </a:p>
          <a:p>
            <a:r>
              <a:rPr lang="en-US" sz="1200" kern="1200" dirty="0">
                <a:solidFill>
                  <a:schemeClr val="tx1"/>
                </a:solidFill>
                <a:latin typeface="+mn-lt"/>
                <a:ea typeface="+mn-ea"/>
                <a:cs typeface="+mn-cs"/>
              </a:rPr>
              <a:t>In RDF whenever we want to describe a resource the basic idea or the basic building block is to have a</a:t>
            </a:r>
          </a:p>
          <a:p>
            <a:r>
              <a:rPr lang="en-US" sz="1200" kern="1200" dirty="0">
                <a:solidFill>
                  <a:schemeClr val="tx1"/>
                </a:solidFill>
                <a:latin typeface="+mn-lt"/>
                <a:ea typeface="+mn-ea"/>
                <a:cs typeface="+mn-cs"/>
              </a:rPr>
              <a:t>statement of the form of a triple i.e. we can describe anything using one statement that has three parts that's</a:t>
            </a:r>
          </a:p>
          <a:p>
            <a:r>
              <a:rPr lang="en-US" sz="1200" kern="1200" dirty="0">
                <a:solidFill>
                  <a:schemeClr val="tx1"/>
                </a:solidFill>
                <a:latin typeface="+mn-lt"/>
                <a:ea typeface="+mn-ea"/>
                <a:cs typeface="+mn-cs"/>
              </a:rPr>
              <a:t>why it's called a triple. One nice idea behind using RDF or even using triples is that data integration becomes very easy.</a:t>
            </a:r>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As a recommendation from w3c it's a data model, it was originally used for metadata for web resources and then was utilized for other applications </a:t>
            </a:r>
          </a:p>
          <a:p>
            <a:r>
              <a:rPr lang="en-US" sz="1200" kern="1200" dirty="0">
                <a:solidFill>
                  <a:schemeClr val="tx1"/>
                </a:solidFill>
                <a:latin typeface="+mn-lt"/>
                <a:ea typeface="+mn-ea"/>
                <a:cs typeface="+mn-cs"/>
              </a:rPr>
              <a:t>It is Universal machine readable exchange format so it's an only simple text format .</a:t>
            </a:r>
          </a:p>
          <a:p>
            <a:r>
              <a:rPr lang="en-US" sz="1200" kern="1200" dirty="0">
                <a:solidFill>
                  <a:schemeClr val="tx1"/>
                </a:solidFill>
                <a:latin typeface="+mn-lt"/>
                <a:ea typeface="+mn-ea"/>
                <a:cs typeface="+mn-cs"/>
              </a:rPr>
              <a:t>Universal means it can be used anywhere by anyone .The triples are actually graphs where we have vertices and edges</a:t>
            </a:r>
          </a:p>
          <a:p>
            <a:r>
              <a:rPr lang="en-US" sz="1200" kern="1200" dirty="0">
                <a:solidFill>
                  <a:schemeClr val="tx1"/>
                </a:solidFill>
                <a:latin typeface="+mn-lt"/>
                <a:ea typeface="+mn-ea"/>
                <a:cs typeface="+mn-cs"/>
              </a:rPr>
              <a:t>or nodes and edges.</a:t>
            </a:r>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Imagine when we have the normal relational data tables ,we have columns and rows and then</a:t>
            </a:r>
          </a:p>
          <a:p>
            <a:r>
              <a:rPr lang="en-US" sz="1200" kern="1200" dirty="0">
                <a:solidFill>
                  <a:schemeClr val="tx1"/>
                </a:solidFill>
                <a:latin typeface="+mn-lt"/>
                <a:ea typeface="+mn-ea"/>
                <a:cs typeface="+mn-cs"/>
              </a:rPr>
              <a:t>whenever a column meets a row we have a value ,well we can use that as the idea behind the triple .So for a row we can use that as a</a:t>
            </a:r>
          </a:p>
          <a:p>
            <a:r>
              <a:rPr lang="en-US" sz="1200" kern="1200" dirty="0">
                <a:solidFill>
                  <a:schemeClr val="tx1"/>
                </a:solidFill>
                <a:latin typeface="+mn-lt"/>
                <a:ea typeface="+mn-ea"/>
                <a:cs typeface="+mn-cs"/>
              </a:rPr>
              <a:t>subject ,for column we can use that as a property and for the value we can use that as our object .</a:t>
            </a:r>
          </a:p>
          <a:p>
            <a:r>
              <a:rPr lang="en-US" sz="1200" kern="1200" dirty="0">
                <a:solidFill>
                  <a:schemeClr val="tx1"/>
                </a:solidFill>
                <a:latin typeface="+mn-lt"/>
                <a:ea typeface="+mn-ea"/>
                <a:cs typeface="+mn-cs"/>
              </a:rPr>
              <a:t>Instead of having multiple rows and multiple columns we can have</a:t>
            </a:r>
          </a:p>
          <a:p>
            <a:r>
              <a:rPr lang="en-US" sz="1200" kern="1200" dirty="0">
                <a:solidFill>
                  <a:schemeClr val="tx1"/>
                </a:solidFill>
                <a:latin typeface="+mn-lt"/>
                <a:ea typeface="+mn-ea"/>
                <a:cs typeface="+mn-cs"/>
              </a:rPr>
              <a:t>everything (every value in that in a table) in a triple ,Thus triple is subject predicate and object . </a:t>
            </a:r>
          </a:p>
          <a:p>
            <a:r>
              <a:rPr lang="en-US" sz="1200" kern="1200" dirty="0">
                <a:solidFill>
                  <a:schemeClr val="tx1"/>
                </a:solidFill>
                <a:latin typeface="+mn-lt"/>
                <a:ea typeface="+mn-ea"/>
                <a:cs typeface="+mn-cs"/>
              </a:rPr>
              <a:t>Imagine if one asks you to sort or merge different tables from different databases from different places in the world ,say one table has 50 columns another</a:t>
            </a:r>
          </a:p>
          <a:p>
            <a:r>
              <a:rPr lang="en-US" sz="1200" kern="1200" dirty="0">
                <a:solidFill>
                  <a:schemeClr val="tx1"/>
                </a:solidFill>
                <a:latin typeface="+mn-lt"/>
                <a:ea typeface="+mn-ea"/>
                <a:cs typeface="+mn-cs"/>
              </a:rPr>
              <a:t>table has 20 columns a third table has 90 columns how can you merge these tables it's virtually impossible because</a:t>
            </a:r>
          </a:p>
          <a:p>
            <a:r>
              <a:rPr lang="en-US" sz="1200" kern="1200" dirty="0">
                <a:solidFill>
                  <a:schemeClr val="tx1"/>
                </a:solidFill>
                <a:latin typeface="+mn-lt"/>
                <a:ea typeface="+mn-ea"/>
                <a:cs typeface="+mn-cs"/>
              </a:rPr>
              <a:t>they have different structure, but if we present them as triples then they will all have the same structure “subject predicate object” or</a:t>
            </a:r>
          </a:p>
          <a:p>
            <a:r>
              <a:rPr lang="en-US" sz="1200" kern="1200" dirty="0">
                <a:solidFill>
                  <a:schemeClr val="tx1"/>
                </a:solidFill>
                <a:latin typeface="+mn-lt"/>
                <a:ea typeface="+mn-ea"/>
                <a:cs typeface="+mn-cs"/>
              </a:rPr>
              <a:t>“subject property value” and using that we can actually merge.</a:t>
            </a:r>
          </a:p>
        </p:txBody>
      </p:sp>
      <p:sp>
        <p:nvSpPr>
          <p:cNvPr id="4" name="Slide Number Placeholder 3"/>
          <p:cNvSpPr>
            <a:spLocks noGrp="1"/>
          </p:cNvSpPr>
          <p:nvPr>
            <p:ph type="sldNum" sz="quarter" idx="10"/>
          </p:nvPr>
        </p:nvSpPr>
        <p:spPr/>
        <p:txBody>
          <a:bodyPr/>
          <a:lstStyle/>
          <a:p>
            <a:fld id="{9B6313C0-4F4A-4255-AAD5-49B883AB4CC1}" type="slidenum">
              <a:rPr lang="en-US" smtClean="0"/>
              <a:pPr/>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RDF data is usually a graph  &amp; part of that graph are the URIs which are generally used to reference resources</a:t>
            </a:r>
          </a:p>
          <a:p>
            <a:r>
              <a:rPr lang="en-US" sz="1200" kern="1200" dirty="0">
                <a:solidFill>
                  <a:schemeClr val="tx1"/>
                </a:solidFill>
                <a:latin typeface="+mn-lt"/>
                <a:ea typeface="+mn-ea"/>
                <a:cs typeface="+mn-cs"/>
              </a:rPr>
              <a:t>and bit unambiguously ,we must make a difference because if we use the same word from two different namespaces then we need to know where</a:t>
            </a:r>
          </a:p>
          <a:p>
            <a:r>
              <a:rPr lang="en-US" sz="1200" kern="1200" dirty="0">
                <a:solidFill>
                  <a:schemeClr val="tx1"/>
                </a:solidFill>
                <a:latin typeface="+mn-lt"/>
                <a:ea typeface="+mn-ea"/>
                <a:cs typeface="+mn-cs"/>
              </a:rPr>
              <a:t>they are coming from so we can know the context ,literals - these are data values and usual used to describe data values with no clear identity</a:t>
            </a:r>
          </a:p>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19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20</a:t>
            </a:fld>
            <a:endParaRPr lang="en-US"/>
          </a:p>
        </p:txBody>
      </p:sp>
    </p:spTree>
    <p:extLst>
      <p:ext uri="{BB962C8B-B14F-4D97-AF65-F5344CB8AC3E}">
        <p14:creationId xmlns:p14="http://schemas.microsoft.com/office/powerpoint/2010/main" val="907681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21</a:t>
            </a:fld>
            <a:endParaRPr lang="en-US"/>
          </a:p>
        </p:txBody>
      </p:sp>
    </p:spTree>
    <p:extLst>
      <p:ext uri="{BB962C8B-B14F-4D97-AF65-F5344CB8AC3E}">
        <p14:creationId xmlns:p14="http://schemas.microsoft.com/office/powerpoint/2010/main" val="337409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23</a:t>
            </a:fld>
            <a:endParaRPr lang="en-US"/>
          </a:p>
        </p:txBody>
      </p:sp>
    </p:spTree>
    <p:extLst>
      <p:ext uri="{BB962C8B-B14F-4D97-AF65-F5344CB8AC3E}">
        <p14:creationId xmlns:p14="http://schemas.microsoft.com/office/powerpoint/2010/main" val="2840871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let's get started what is</a:t>
            </a:r>
          </a:p>
          <a:p>
            <a:r>
              <a:rPr lang="en-US" sz="1200" kern="1200" dirty="0">
                <a:solidFill>
                  <a:schemeClr val="tx1"/>
                </a:solidFill>
                <a:latin typeface="+mn-lt"/>
                <a:ea typeface="+mn-ea"/>
                <a:cs typeface="+mn-cs"/>
              </a:rPr>
              <a:t>Sparkle </a:t>
            </a:r>
            <a:r>
              <a:rPr lang="en-US" sz="1200" kern="1200" dirty="0" err="1">
                <a:solidFill>
                  <a:schemeClr val="tx1"/>
                </a:solidFill>
                <a:latin typeface="+mn-lt"/>
                <a:ea typeface="+mn-ea"/>
                <a:cs typeface="+mn-cs"/>
              </a:rPr>
              <a:t>Sparkle</a:t>
            </a:r>
            <a:r>
              <a:rPr lang="en-US" sz="1200" kern="1200" dirty="0">
                <a:solidFill>
                  <a:schemeClr val="tx1"/>
                </a:solidFill>
                <a:latin typeface="+mn-lt"/>
                <a:ea typeface="+mn-ea"/>
                <a:cs typeface="+mn-cs"/>
              </a:rPr>
              <a:t> is a sequel like query</a:t>
            </a:r>
          </a:p>
          <a:p>
            <a:r>
              <a:rPr lang="en-US" sz="1200" kern="1200" dirty="0">
                <a:solidFill>
                  <a:schemeClr val="tx1"/>
                </a:solidFill>
                <a:latin typeface="+mn-lt"/>
                <a:ea typeface="+mn-ea"/>
                <a:cs typeface="+mn-cs"/>
              </a:rPr>
              <a:t>language for RDF data Sparkle queries</a:t>
            </a:r>
          </a:p>
          <a:p>
            <a:r>
              <a:rPr lang="en-US" sz="1200" kern="1200" dirty="0">
                <a:solidFill>
                  <a:schemeClr val="tx1"/>
                </a:solidFill>
                <a:latin typeface="+mn-lt"/>
                <a:ea typeface="+mn-ea"/>
                <a:cs typeface="+mn-cs"/>
              </a:rPr>
              <a:t>can produce result sets that are tabular</a:t>
            </a:r>
          </a:p>
          <a:p>
            <a:r>
              <a:rPr lang="en-US" sz="1200" kern="1200" dirty="0">
                <a:solidFill>
                  <a:schemeClr val="tx1"/>
                </a:solidFill>
                <a:latin typeface="+mn-lt"/>
                <a:ea typeface="+mn-ea"/>
                <a:cs typeface="+mn-cs"/>
              </a:rPr>
              <a:t>or RDF graphs depending on the kind of</a:t>
            </a:r>
          </a:p>
          <a:p>
            <a:r>
              <a:rPr lang="en-US" sz="1200" kern="1200" dirty="0">
                <a:solidFill>
                  <a:schemeClr val="tx1"/>
                </a:solidFill>
                <a:latin typeface="+mn-lt"/>
                <a:ea typeface="+mn-ea"/>
                <a:cs typeface="+mn-cs"/>
              </a:rPr>
              <a:t>query used the sparkle select is similar</a:t>
            </a:r>
          </a:p>
          <a:p>
            <a:r>
              <a:rPr lang="en-US" sz="1200" kern="1200" dirty="0">
                <a:solidFill>
                  <a:schemeClr val="tx1"/>
                </a:solidFill>
                <a:latin typeface="+mn-lt"/>
                <a:ea typeface="+mn-ea"/>
                <a:cs typeface="+mn-cs"/>
              </a:rPr>
              <a:t>to the sequel select in that it produces</a:t>
            </a:r>
          </a:p>
          <a:p>
            <a:r>
              <a:rPr lang="en-US" sz="1200" kern="1200" dirty="0">
                <a:solidFill>
                  <a:schemeClr val="tx1"/>
                </a:solidFill>
                <a:latin typeface="+mn-lt"/>
                <a:ea typeface="+mn-ea"/>
                <a:cs typeface="+mn-cs"/>
              </a:rPr>
              <a:t>tabular results sets the sparkle</a:t>
            </a:r>
          </a:p>
          <a:p>
            <a:r>
              <a:rPr lang="en-US" sz="1200" kern="1200" dirty="0">
                <a:solidFill>
                  <a:schemeClr val="tx1"/>
                </a:solidFill>
                <a:latin typeface="+mn-lt"/>
                <a:ea typeface="+mn-ea"/>
                <a:cs typeface="+mn-cs"/>
              </a:rPr>
              <a:t>construct creates a new RDF graph based</a:t>
            </a:r>
          </a:p>
          <a:p>
            <a:r>
              <a:rPr lang="en-US" sz="1200" kern="1200" dirty="0">
                <a:solidFill>
                  <a:schemeClr val="tx1"/>
                </a:solidFill>
                <a:latin typeface="+mn-lt"/>
                <a:ea typeface="+mn-ea"/>
                <a:cs typeface="+mn-cs"/>
              </a:rPr>
              <a:t>on query results the ask query returns</a:t>
            </a:r>
          </a:p>
          <a:p>
            <a:r>
              <a:rPr lang="en-US" sz="1200" kern="1200" dirty="0">
                <a:solidFill>
                  <a:schemeClr val="tx1"/>
                </a:solidFill>
                <a:latin typeface="+mn-lt"/>
                <a:ea typeface="+mn-ea"/>
                <a:cs typeface="+mn-cs"/>
              </a:rPr>
              <a:t>yes or no depending on whether the query</a:t>
            </a:r>
          </a:p>
          <a:p>
            <a:r>
              <a:rPr lang="en-US" sz="1200" kern="1200" dirty="0">
                <a:solidFill>
                  <a:schemeClr val="tx1"/>
                </a:solidFill>
                <a:latin typeface="+mn-lt"/>
                <a:ea typeface="+mn-ea"/>
                <a:cs typeface="+mn-cs"/>
              </a:rPr>
              <a:t>has the solution describe returns the</a:t>
            </a:r>
          </a:p>
          <a:p>
            <a:r>
              <a:rPr lang="en-US" sz="1200" kern="1200" dirty="0">
                <a:solidFill>
                  <a:schemeClr val="tx1"/>
                </a:solidFill>
                <a:latin typeface="+mn-lt"/>
                <a:ea typeface="+mn-ea"/>
                <a:cs typeface="+mn-cs"/>
              </a:rPr>
              <a:t>RDF graph data about a resource this is</a:t>
            </a:r>
          </a:p>
          <a:p>
            <a:r>
              <a:rPr lang="en-US" sz="1200" kern="1200" dirty="0">
                <a:solidFill>
                  <a:schemeClr val="tx1"/>
                </a:solidFill>
                <a:latin typeface="+mn-lt"/>
                <a:ea typeface="+mn-ea"/>
                <a:cs typeface="+mn-cs"/>
              </a:rPr>
              <a:t>of course useful when the query client</a:t>
            </a:r>
          </a:p>
          <a:p>
            <a:r>
              <a:rPr lang="en-US" sz="1200" kern="1200" dirty="0">
                <a:solidFill>
                  <a:schemeClr val="tx1"/>
                </a:solidFill>
                <a:latin typeface="+mn-lt"/>
                <a:ea typeface="+mn-ea"/>
                <a:cs typeface="+mn-cs"/>
              </a:rPr>
              <a:t>doesn't know the structure of the RDF</a:t>
            </a:r>
          </a:p>
          <a:p>
            <a:r>
              <a:rPr lang="en-US" sz="1200" kern="1200" dirty="0">
                <a:solidFill>
                  <a:schemeClr val="tx1"/>
                </a:solidFill>
                <a:latin typeface="+mn-lt"/>
                <a:ea typeface="+mn-ea"/>
                <a:cs typeface="+mn-cs"/>
              </a:rPr>
              <a:t>data in the data source insert adds</a:t>
            </a:r>
          </a:p>
          <a:p>
            <a:r>
              <a:rPr lang="en-US" sz="1200" kern="1200" dirty="0">
                <a:solidFill>
                  <a:schemeClr val="tx1"/>
                </a:solidFill>
                <a:latin typeface="+mn-lt"/>
                <a:ea typeface="+mn-ea"/>
                <a:cs typeface="+mn-cs"/>
              </a:rPr>
              <a:t>triples to a graph and delete removes</a:t>
            </a:r>
          </a:p>
          <a:p>
            <a:r>
              <a:rPr lang="en-US" sz="1200" kern="1200" dirty="0">
                <a:solidFill>
                  <a:schemeClr val="tx1"/>
                </a:solidFill>
                <a:latin typeface="+mn-lt"/>
                <a:ea typeface="+mn-ea"/>
                <a:cs typeface="+mn-cs"/>
              </a:rPr>
              <a:t>triples from a graph</a:t>
            </a:r>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29</a:t>
            </a:fld>
            <a:endParaRPr lang="en-US"/>
          </a:p>
        </p:txBody>
      </p:sp>
    </p:spTree>
    <p:extLst>
      <p:ext uri="{BB962C8B-B14F-4D97-AF65-F5344CB8AC3E}">
        <p14:creationId xmlns:p14="http://schemas.microsoft.com/office/powerpoint/2010/main" val="2701302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What is an ontology an ontology is a formal specification that provides shareable and reusable knowledge representation</a:t>
            </a:r>
          </a:p>
          <a:p>
            <a:r>
              <a:rPr lang="en-US" sz="1200" kern="1200" dirty="0">
                <a:solidFill>
                  <a:schemeClr val="tx1"/>
                </a:solidFill>
                <a:latin typeface="+mn-lt"/>
                <a:ea typeface="+mn-ea"/>
                <a:cs typeface="+mn-cs"/>
              </a:rPr>
              <a:t>Examples of ontologies include</a:t>
            </a:r>
          </a:p>
          <a:p>
            <a:r>
              <a:rPr lang="en-US" sz="1200" kern="1200" dirty="0">
                <a:solidFill>
                  <a:schemeClr val="tx1"/>
                </a:solidFill>
                <a:latin typeface="+mn-lt"/>
                <a:ea typeface="+mn-ea"/>
                <a:cs typeface="+mn-cs"/>
              </a:rPr>
              <a:t>taxonomies vocabularies the thesauri topic</a:t>
            </a:r>
          </a:p>
          <a:p>
            <a:r>
              <a:rPr lang="en-US" sz="1200" kern="1200" dirty="0">
                <a:solidFill>
                  <a:schemeClr val="tx1"/>
                </a:solidFill>
                <a:latin typeface="+mn-lt"/>
                <a:ea typeface="+mn-ea"/>
                <a:cs typeface="+mn-cs"/>
              </a:rPr>
              <a:t>maps and logical models </a:t>
            </a:r>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32</a:t>
            </a:fld>
            <a:endParaRPr lang="en-US"/>
          </a:p>
        </p:txBody>
      </p:sp>
    </p:spTree>
    <p:extLst>
      <p:ext uri="{BB962C8B-B14F-4D97-AF65-F5344CB8AC3E}">
        <p14:creationId xmlns:p14="http://schemas.microsoft.com/office/powerpoint/2010/main" val="4202038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an ontology specification includes descriptions of concepts and properties in a domain relationships</a:t>
            </a:r>
          </a:p>
          <a:p>
            <a:r>
              <a:rPr lang="en-US" sz="1200" kern="1200" dirty="0">
                <a:solidFill>
                  <a:schemeClr val="tx1"/>
                </a:solidFill>
                <a:latin typeface="+mn-lt"/>
                <a:ea typeface="+mn-ea"/>
                <a:cs typeface="+mn-cs"/>
              </a:rPr>
              <a:t>between concepts constraints on how the relationships can be used and individuals as members of concepts </a:t>
            </a:r>
          </a:p>
          <a:p>
            <a:r>
              <a:rPr lang="en-US" sz="1200" kern="1200" dirty="0">
                <a:solidFill>
                  <a:schemeClr val="tx1"/>
                </a:solidFill>
                <a:latin typeface="+mn-lt"/>
                <a:ea typeface="+mn-ea"/>
                <a:cs typeface="+mn-cs"/>
              </a:rPr>
              <a:t>In the example below we can classify the two individuals Fred and Wilma in a</a:t>
            </a:r>
          </a:p>
          <a:p>
            <a:r>
              <a:rPr lang="en-US" sz="1200" kern="1200" dirty="0">
                <a:solidFill>
                  <a:schemeClr val="tx1"/>
                </a:solidFill>
                <a:latin typeface="+mn-lt"/>
                <a:ea typeface="+mn-ea"/>
                <a:cs typeface="+mn-cs"/>
              </a:rPr>
              <a:t>class of type person and we also know</a:t>
            </a:r>
          </a:p>
          <a:p>
            <a:r>
              <a:rPr lang="en-US" sz="1200" kern="1200" dirty="0">
                <a:solidFill>
                  <a:schemeClr val="tx1"/>
                </a:solidFill>
                <a:latin typeface="+mn-lt"/>
                <a:ea typeface="+mn-ea"/>
                <a:cs typeface="+mn-cs"/>
              </a:rPr>
              <a:t>that a person is a mammal.</a:t>
            </a:r>
          </a:p>
          <a:p>
            <a:r>
              <a:rPr lang="en-US" sz="1200" kern="1200" dirty="0">
                <a:solidFill>
                  <a:schemeClr val="tx1"/>
                </a:solidFill>
                <a:latin typeface="+mn-lt"/>
                <a:ea typeface="+mn-ea"/>
                <a:cs typeface="+mn-cs"/>
              </a:rPr>
              <a:t>Fred works for the slate rock company and the slate rock company is of type company so we also know that person works for company</a:t>
            </a:r>
          </a:p>
          <a:p>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33</a:t>
            </a:fld>
            <a:endParaRPr lang="en-US"/>
          </a:p>
        </p:txBody>
      </p:sp>
    </p:spTree>
    <p:extLst>
      <p:ext uri="{BB962C8B-B14F-4D97-AF65-F5344CB8AC3E}">
        <p14:creationId xmlns:p14="http://schemas.microsoft.com/office/powerpoint/2010/main" val="416847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4</a:t>
            </a:fld>
            <a:endParaRPr lang="en-US"/>
          </a:p>
        </p:txBody>
      </p:sp>
    </p:spTree>
    <p:extLst>
      <p:ext uri="{BB962C8B-B14F-4D97-AF65-F5344CB8AC3E}">
        <p14:creationId xmlns:p14="http://schemas.microsoft.com/office/powerpoint/2010/main" val="336225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So why develop an ontology.</a:t>
            </a:r>
          </a:p>
          <a:p>
            <a:r>
              <a:rPr lang="en-US" sz="1200" kern="1200" dirty="0">
                <a:solidFill>
                  <a:schemeClr val="tx1"/>
                </a:solidFill>
                <a:latin typeface="+mn-lt"/>
                <a:ea typeface="+mn-ea"/>
                <a:cs typeface="+mn-cs"/>
              </a:rPr>
              <a:t>first ontologies are very useful in gaining a common understanding of information and making assumptions explicit in ways that can be</a:t>
            </a:r>
          </a:p>
          <a:p>
            <a:r>
              <a:rPr lang="en-US" sz="1200" kern="1200" dirty="0">
                <a:solidFill>
                  <a:schemeClr val="tx1"/>
                </a:solidFill>
                <a:latin typeface="+mn-lt"/>
                <a:ea typeface="+mn-ea"/>
                <a:cs typeface="+mn-cs"/>
              </a:rPr>
              <a:t>used to support a number of activities .These provisions a common understanding of information and explicit domain</a:t>
            </a:r>
          </a:p>
          <a:p>
            <a:r>
              <a:rPr lang="en-US" sz="1200" kern="1200" dirty="0">
                <a:solidFill>
                  <a:schemeClr val="tx1"/>
                </a:solidFill>
                <a:latin typeface="+mn-lt"/>
                <a:ea typeface="+mn-ea"/>
                <a:cs typeface="+mn-cs"/>
              </a:rPr>
              <a:t>assumptions are valuable because ontologies support data integration for analytics ,apply domain</a:t>
            </a:r>
          </a:p>
          <a:p>
            <a:r>
              <a:rPr lang="en-US" sz="1200" kern="1200" dirty="0">
                <a:solidFill>
                  <a:schemeClr val="tx1"/>
                </a:solidFill>
                <a:latin typeface="+mn-lt"/>
                <a:ea typeface="+mn-ea"/>
                <a:cs typeface="+mn-cs"/>
              </a:rPr>
              <a:t>knowledge to data support </a:t>
            </a:r>
            <a:r>
              <a:rPr lang="en-US" sz="1200" kern="1200" dirty="0" err="1">
                <a:solidFill>
                  <a:schemeClr val="tx1"/>
                </a:solidFill>
                <a:latin typeface="+mn-lt"/>
                <a:ea typeface="+mn-ea"/>
                <a:cs typeface="+mn-cs"/>
              </a:rPr>
              <a:t>application,interoperability,enable</a:t>
            </a:r>
            <a:r>
              <a:rPr lang="en-US" sz="1200" kern="1200" dirty="0">
                <a:solidFill>
                  <a:schemeClr val="tx1"/>
                </a:solidFill>
                <a:latin typeface="+mn-lt"/>
                <a:ea typeface="+mn-ea"/>
                <a:cs typeface="+mn-cs"/>
              </a:rPr>
              <a:t> model </a:t>
            </a:r>
            <a:r>
              <a:rPr lang="en-US" sz="1200" kern="1200" dirty="0" err="1">
                <a:solidFill>
                  <a:schemeClr val="tx1"/>
                </a:solidFill>
                <a:latin typeface="+mn-lt"/>
                <a:ea typeface="+mn-ea"/>
                <a:cs typeface="+mn-cs"/>
              </a:rPr>
              <a:t>driven,applications</a:t>
            </a:r>
            <a:r>
              <a:rPr lang="en-US" sz="1200" kern="1200" dirty="0">
                <a:solidFill>
                  <a:schemeClr val="tx1"/>
                </a:solidFill>
                <a:latin typeface="+mn-lt"/>
                <a:ea typeface="+mn-ea"/>
                <a:cs typeface="+mn-cs"/>
              </a:rPr>
              <a:t> reduce time and cost of application development and improve data</a:t>
            </a:r>
          </a:p>
          <a:p>
            <a:r>
              <a:rPr lang="en-US" sz="1200" kern="1200" dirty="0">
                <a:solidFill>
                  <a:schemeClr val="tx1"/>
                </a:solidFill>
                <a:latin typeface="+mn-lt"/>
                <a:ea typeface="+mn-ea"/>
                <a:cs typeface="+mn-cs"/>
              </a:rPr>
              <a:t>quality by improving metadata and provenance.</a:t>
            </a:r>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34</a:t>
            </a:fld>
            <a:endParaRPr lang="en-US"/>
          </a:p>
        </p:txBody>
      </p:sp>
    </p:spTree>
    <p:extLst>
      <p:ext uri="{BB962C8B-B14F-4D97-AF65-F5344CB8AC3E}">
        <p14:creationId xmlns:p14="http://schemas.microsoft.com/office/powerpoint/2010/main" val="1629145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web ontology language or OWL adds more powerful ontology modeling means to RDF and RDFS thus when used</a:t>
            </a:r>
          </a:p>
          <a:p>
            <a:r>
              <a:rPr lang="en-US" sz="1200" kern="1200" dirty="0">
                <a:solidFill>
                  <a:schemeClr val="tx1"/>
                </a:solidFill>
                <a:latin typeface="+mn-lt"/>
                <a:ea typeface="+mn-ea"/>
                <a:cs typeface="+mn-cs"/>
              </a:rPr>
              <a:t>like in graph DB it provides consistency checks .It also provides satisfiability checks such as are there classes that cannot have</a:t>
            </a:r>
          </a:p>
          <a:p>
            <a:r>
              <a:rPr lang="en-US" sz="1200" kern="1200" dirty="0">
                <a:solidFill>
                  <a:schemeClr val="tx1"/>
                </a:solidFill>
                <a:latin typeface="+mn-lt"/>
                <a:ea typeface="+mn-ea"/>
                <a:cs typeface="+mn-cs"/>
              </a:rPr>
              <a:t>instances and OWL provides classification such as the type of instance OWL also adds identity equivalence and identity</a:t>
            </a:r>
          </a:p>
          <a:p>
            <a:r>
              <a:rPr lang="en-US" sz="1200" kern="1200" dirty="0">
                <a:solidFill>
                  <a:schemeClr val="tx1"/>
                </a:solidFill>
                <a:latin typeface="+mn-lt"/>
                <a:ea typeface="+mn-ea"/>
                <a:cs typeface="+mn-cs"/>
              </a:rPr>
              <a:t>difference such as </a:t>
            </a:r>
            <a:r>
              <a:rPr lang="en-US" sz="1200" kern="1200" dirty="0" err="1">
                <a:solidFill>
                  <a:schemeClr val="tx1"/>
                </a:solidFill>
                <a:latin typeface="+mn-lt"/>
                <a:ea typeface="+mn-ea"/>
                <a:cs typeface="+mn-cs"/>
              </a:rPr>
              <a:t>sameas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differentfrom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equivalentclass</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equivalentproperty</a:t>
            </a:r>
            <a:r>
              <a:rPr lang="en-US" sz="1200" kern="1200" dirty="0">
                <a:solidFill>
                  <a:schemeClr val="tx1"/>
                </a:solidFill>
                <a:latin typeface="+mn-lt"/>
                <a:ea typeface="+mn-ea"/>
                <a:cs typeface="+mn-cs"/>
              </a:rPr>
              <a:t> .in addition OWL offers more</a:t>
            </a:r>
          </a:p>
          <a:p>
            <a:r>
              <a:rPr lang="en-US" sz="1200" kern="1200" dirty="0">
                <a:solidFill>
                  <a:schemeClr val="tx1"/>
                </a:solidFill>
                <a:latin typeface="+mn-lt"/>
                <a:ea typeface="+mn-ea"/>
                <a:cs typeface="+mn-cs"/>
              </a:rPr>
              <a:t>expressive class definitions such as class intersection ,Union </a:t>
            </a:r>
            <a:r>
              <a:rPr lang="en-US" sz="1200" kern="1200" dirty="0" err="1">
                <a:solidFill>
                  <a:schemeClr val="tx1"/>
                </a:solidFill>
                <a:latin typeface="+mn-lt"/>
                <a:ea typeface="+mn-ea"/>
                <a:cs typeface="+mn-cs"/>
              </a:rPr>
              <a:t>complement,disjointness</a:t>
            </a:r>
            <a:r>
              <a:rPr lang="en-US" sz="1200" kern="1200" dirty="0">
                <a:solidFill>
                  <a:schemeClr val="tx1"/>
                </a:solidFill>
                <a:latin typeface="+mn-lt"/>
                <a:ea typeface="+mn-ea"/>
                <a:cs typeface="+mn-cs"/>
              </a:rPr>
              <a:t> and cardinality restrictions </a:t>
            </a:r>
          </a:p>
          <a:p>
            <a:r>
              <a:rPr lang="en-US" sz="1200" kern="1200" dirty="0">
                <a:solidFill>
                  <a:schemeClr val="tx1"/>
                </a:solidFill>
                <a:latin typeface="+mn-lt"/>
                <a:ea typeface="+mn-ea"/>
                <a:cs typeface="+mn-cs"/>
              </a:rPr>
              <a:t>finally OWL offers more expressive property definitions such as object and data type properties transitive functional symmetric inverse properties and value restrictions </a:t>
            </a:r>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35</a:t>
            </a:fld>
            <a:endParaRPr lang="en-US"/>
          </a:p>
        </p:txBody>
      </p:sp>
    </p:spTree>
    <p:extLst>
      <p:ext uri="{BB962C8B-B14F-4D97-AF65-F5344CB8AC3E}">
        <p14:creationId xmlns:p14="http://schemas.microsoft.com/office/powerpoint/2010/main" val="586475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RDF lets you describe data using a collection of three-part statements such as “employee 3” has a title of “vice president” .</a:t>
            </a:r>
          </a:p>
          <a:p>
            <a:r>
              <a:rPr lang="en-US" sz="1200" kern="1200" dirty="0">
                <a:solidFill>
                  <a:schemeClr val="tx1"/>
                </a:solidFill>
                <a:effectLst/>
                <a:latin typeface="+mn-lt"/>
                <a:ea typeface="+mn-ea"/>
                <a:cs typeface="+mn-cs"/>
              </a:rPr>
              <a:t>We call each statement a triple and we call its three parts the subject, predicate and object .</a:t>
            </a:r>
          </a:p>
          <a:p>
            <a:r>
              <a:rPr lang="en-US" sz="1200" kern="1200" dirty="0">
                <a:solidFill>
                  <a:schemeClr val="tx1"/>
                </a:solidFill>
                <a:effectLst/>
                <a:latin typeface="+mn-lt"/>
                <a:ea typeface="+mn-ea"/>
                <a:cs typeface="+mn-cs"/>
              </a:rPr>
              <a:t>You can think of them as an entity identifier an attribute name and an attribute value </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36</a:t>
            </a:fld>
            <a:endParaRPr lang="en-US"/>
          </a:p>
        </p:txBody>
      </p:sp>
    </p:spTree>
    <p:extLst>
      <p:ext uri="{BB962C8B-B14F-4D97-AF65-F5344CB8AC3E}">
        <p14:creationId xmlns:p14="http://schemas.microsoft.com/office/powerpoint/2010/main" val="1761986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subject and predicate are actually represented using URIs to make it absolutely clear what we're talking about.</a:t>
            </a:r>
          </a:p>
          <a:p>
            <a:r>
              <a:rPr lang="en-US" sz="1200" kern="1200" dirty="0">
                <a:solidFill>
                  <a:schemeClr val="tx1"/>
                </a:solidFill>
                <a:effectLst/>
                <a:latin typeface="+mn-lt"/>
                <a:ea typeface="+mn-ea"/>
                <a:cs typeface="+mn-cs"/>
              </a:rPr>
              <a:t>URIs are kind of like URLs and often look like them but they're not locators or addresses they're just identifiers </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37</a:t>
            </a:fld>
            <a:endParaRPr lang="en-US"/>
          </a:p>
        </p:txBody>
      </p:sp>
    </p:spTree>
    <p:extLst>
      <p:ext uri="{BB962C8B-B14F-4D97-AF65-F5344CB8AC3E}">
        <p14:creationId xmlns:p14="http://schemas.microsoft.com/office/powerpoint/2010/main" val="287900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URIs show that we mean employee 3 from a specific company and that we mean title in the sense of job title and not a</a:t>
            </a:r>
          </a:p>
          <a:p>
            <a:r>
              <a:rPr lang="en-US" sz="1200" kern="1200" dirty="0">
                <a:solidFill>
                  <a:schemeClr val="tx1"/>
                </a:solidFill>
                <a:effectLst/>
                <a:latin typeface="+mn-lt"/>
                <a:ea typeface="+mn-ea"/>
                <a:cs typeface="+mn-cs"/>
              </a:rPr>
              <a:t>label for a book movie or other creative work because we're using the </a:t>
            </a:r>
            <a:r>
              <a:rPr lang="en-US" sz="1200" b="1" kern="1200" dirty="0">
                <a:solidFill>
                  <a:schemeClr val="tx1"/>
                </a:solidFill>
                <a:effectLst/>
                <a:latin typeface="+mn-lt"/>
                <a:ea typeface="+mn-ea"/>
                <a:cs typeface="+mn-cs"/>
              </a:rPr>
              <a:t>URI for title defined by the w3c’</a:t>
            </a:r>
            <a:r>
              <a:rPr lang="en-US" sz="1200" kern="1200" dirty="0">
                <a:solidFill>
                  <a:schemeClr val="tx1"/>
                </a:solidFill>
                <a:effectLst/>
                <a:latin typeface="+mn-lt"/>
                <a:ea typeface="+mn-ea"/>
                <a:cs typeface="+mn-cs"/>
              </a:rPr>
              <a:t>s published version of the </a:t>
            </a:r>
            <a:r>
              <a:rPr lang="en-US" sz="1200" kern="1200" dirty="0" err="1">
                <a:solidFill>
                  <a:schemeClr val="tx1"/>
                </a:solidFill>
                <a:effectLst/>
                <a:latin typeface="+mn-lt"/>
                <a:ea typeface="+mn-ea"/>
                <a:cs typeface="+mn-cs"/>
              </a:rPr>
              <a:t>vcard</a:t>
            </a:r>
            <a:r>
              <a:rPr lang="en-US" sz="1200" kern="1200" dirty="0">
                <a:solidFill>
                  <a:schemeClr val="tx1"/>
                </a:solidFill>
                <a:effectLst/>
                <a:latin typeface="+mn-lt"/>
                <a:ea typeface="+mn-ea"/>
                <a:cs typeface="+mn-cs"/>
              </a:rPr>
              <a:t> business card Ontology.</a:t>
            </a:r>
          </a:p>
          <a:p>
            <a:r>
              <a:rPr lang="en-US" sz="1200" kern="1200" dirty="0">
                <a:solidFill>
                  <a:schemeClr val="tx1"/>
                </a:solidFill>
                <a:effectLst/>
                <a:latin typeface="+mn-lt"/>
                <a:ea typeface="+mn-ea"/>
                <a:cs typeface="+mn-cs"/>
              </a:rPr>
              <a:t>The object or third part of a triple can also be a URI , if you like. This way the same resource can be the object of some triples and the subject of</a:t>
            </a:r>
          </a:p>
          <a:p>
            <a:r>
              <a:rPr lang="en-US" sz="1200" kern="1200" dirty="0">
                <a:solidFill>
                  <a:schemeClr val="tx1"/>
                </a:solidFill>
                <a:effectLst/>
                <a:latin typeface="+mn-lt"/>
                <a:ea typeface="+mn-ea"/>
                <a:cs typeface="+mn-cs"/>
              </a:rPr>
              <a:t>others which lets you connect up triples into networks of data called graphs.</a:t>
            </a:r>
          </a:p>
        </p:txBody>
      </p:sp>
      <p:sp>
        <p:nvSpPr>
          <p:cNvPr id="4" name="Slide Number Placeholder 3"/>
          <p:cNvSpPr>
            <a:spLocks noGrp="1"/>
          </p:cNvSpPr>
          <p:nvPr>
            <p:ph type="sldNum" sz="quarter" idx="5"/>
          </p:nvPr>
        </p:nvSpPr>
        <p:spPr/>
        <p:txBody>
          <a:bodyPr/>
          <a:lstStyle/>
          <a:p>
            <a:fld id="{E3DD9285-F031-4D78-BA55-9DCF833A321B}" type="slidenum">
              <a:rPr lang="en-US" smtClean="0"/>
              <a:t>38</a:t>
            </a:fld>
            <a:endParaRPr lang="en-US"/>
          </a:p>
        </p:txBody>
      </p:sp>
    </p:spTree>
    <p:extLst>
      <p:ext uri="{BB962C8B-B14F-4D97-AF65-F5344CB8AC3E}">
        <p14:creationId xmlns:p14="http://schemas.microsoft.com/office/powerpoint/2010/main" val="82560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URIs simpler to write, RDFS popular turtle syntax often shortens the URIs by having an abbreviated prefix stand-in for everything in the URI before the last part.</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39</a:t>
            </a:fld>
            <a:endParaRPr lang="en-US"/>
          </a:p>
        </p:txBody>
      </p:sp>
    </p:spTree>
    <p:extLst>
      <p:ext uri="{BB962C8B-B14F-4D97-AF65-F5344CB8AC3E}">
        <p14:creationId xmlns:p14="http://schemas.microsoft.com/office/powerpoint/2010/main" val="374091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just about any data can be represented as a collection of triples for example we can usually represent each entry of a table by using</a:t>
            </a:r>
          </a:p>
          <a:p>
            <a:r>
              <a:rPr lang="en-US" sz="1200" kern="1200" dirty="0">
                <a:solidFill>
                  <a:schemeClr val="tx1"/>
                </a:solidFill>
                <a:effectLst/>
                <a:latin typeface="+mn-lt"/>
                <a:ea typeface="+mn-ea"/>
                <a:cs typeface="+mn-cs"/>
              </a:rPr>
              <a:t>the row identifier as the subject </a:t>
            </a:r>
          </a:p>
          <a:p>
            <a:r>
              <a:rPr lang="en-US" sz="1200" kern="1200" dirty="0">
                <a:solidFill>
                  <a:schemeClr val="tx1"/>
                </a:solidFill>
                <a:effectLst/>
                <a:latin typeface="+mn-lt"/>
                <a:ea typeface="+mn-ea"/>
                <a:cs typeface="+mn-cs"/>
              </a:rPr>
              <a:t>the column name is the predicate </a:t>
            </a:r>
          </a:p>
          <a:p>
            <a:r>
              <a:rPr lang="en-US" sz="1200" kern="1200" dirty="0">
                <a:solidFill>
                  <a:schemeClr val="tx1"/>
                </a:solidFill>
                <a:effectLst/>
                <a:latin typeface="+mn-lt"/>
                <a:ea typeface="+mn-ea"/>
                <a:cs typeface="+mn-cs"/>
              </a:rPr>
              <a:t>and the value as the object this can give us triples for every fact on the table.</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40</a:t>
            </a:fld>
            <a:endParaRPr lang="en-US"/>
          </a:p>
        </p:txBody>
      </p:sp>
    </p:spTree>
    <p:extLst>
      <p:ext uri="{BB962C8B-B14F-4D97-AF65-F5344CB8AC3E}">
        <p14:creationId xmlns:p14="http://schemas.microsoft.com/office/powerpoint/2010/main" val="4088497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 of the property names here come from the vCard vocabulary </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41</a:t>
            </a:fld>
            <a:endParaRPr lang="en-US"/>
          </a:p>
        </p:txBody>
      </p:sp>
    </p:spTree>
    <p:extLst>
      <p:ext uri="{BB962C8B-B14F-4D97-AF65-F5344CB8AC3E}">
        <p14:creationId xmlns:p14="http://schemas.microsoft.com/office/powerpoint/2010/main" val="3256549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properties not available in vCard we can make up our own property names using our own domain name.</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42</a:t>
            </a:fld>
            <a:endParaRPr lang="en-US"/>
          </a:p>
        </p:txBody>
      </p:sp>
    </p:spTree>
    <p:extLst>
      <p:ext uri="{BB962C8B-B14F-4D97-AF65-F5344CB8AC3E}">
        <p14:creationId xmlns:p14="http://schemas.microsoft.com/office/powerpoint/2010/main" val="1912876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of the employees on this table John Smith completed the employee orientation course twice and we want to store both</a:t>
            </a:r>
          </a:p>
          <a:p>
            <a:r>
              <a:rPr lang="en-US" sz="1200" kern="1200" dirty="0">
                <a:solidFill>
                  <a:schemeClr val="tx1"/>
                </a:solidFill>
                <a:effectLst/>
                <a:latin typeface="+mn-lt"/>
                <a:ea typeface="+mn-ea"/>
                <a:cs typeface="+mn-cs"/>
              </a:rPr>
              <a:t>of his completed orientation values ,this is no problem with RDF.</a:t>
            </a:r>
          </a:p>
        </p:txBody>
      </p:sp>
      <p:sp>
        <p:nvSpPr>
          <p:cNvPr id="4" name="Slide Number Placeholder 3"/>
          <p:cNvSpPr>
            <a:spLocks noGrp="1"/>
          </p:cNvSpPr>
          <p:nvPr>
            <p:ph type="sldNum" sz="quarter" idx="5"/>
          </p:nvPr>
        </p:nvSpPr>
        <p:spPr/>
        <p:txBody>
          <a:bodyPr/>
          <a:lstStyle/>
          <a:p>
            <a:fld id="{E3DD9285-F031-4D78-BA55-9DCF833A321B}" type="slidenum">
              <a:rPr lang="en-US" smtClean="0"/>
              <a:t>43</a:t>
            </a:fld>
            <a:endParaRPr lang="en-US"/>
          </a:p>
        </p:txBody>
      </p:sp>
    </p:spTree>
    <p:extLst>
      <p:ext uri="{BB962C8B-B14F-4D97-AF65-F5344CB8AC3E}">
        <p14:creationId xmlns:p14="http://schemas.microsoft.com/office/powerpoint/2010/main" val="2983245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5</a:t>
            </a:fld>
            <a:endParaRPr lang="en-US"/>
          </a:p>
        </p:txBody>
      </p:sp>
    </p:spTree>
    <p:extLst>
      <p:ext uri="{BB962C8B-B14F-4D97-AF65-F5344CB8AC3E}">
        <p14:creationId xmlns:p14="http://schemas.microsoft.com/office/powerpoint/2010/main" val="2772039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query the one triple pattern will match against triples whose predicate is the family name property from the vCard</a:t>
            </a:r>
          </a:p>
          <a:p>
            <a:r>
              <a:rPr lang="en-US" sz="1200" kern="1200" dirty="0">
                <a:solidFill>
                  <a:schemeClr val="tx1"/>
                </a:solidFill>
                <a:effectLst/>
                <a:latin typeface="+mn-lt"/>
                <a:ea typeface="+mn-ea"/>
                <a:cs typeface="+mn-cs"/>
              </a:rPr>
              <a:t>vocabulary whose object is the string Smith and whose subject is anything at all because this triple pattern has a variable that we named person in this position</a:t>
            </a:r>
          </a:p>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47</a:t>
            </a:fld>
            <a:endParaRPr lang="en-US"/>
          </a:p>
        </p:txBody>
      </p:sp>
    </p:spTree>
    <p:extLst>
      <p:ext uri="{BB962C8B-B14F-4D97-AF65-F5344CB8AC3E}">
        <p14:creationId xmlns:p14="http://schemas.microsoft.com/office/powerpoint/2010/main" val="698308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execute the query and find out who are these Smiths the emp1 and emp2 identifiers listed in our first queries results don't tell us much.</a:t>
            </a:r>
          </a:p>
          <a:p>
            <a:r>
              <a:rPr lang="en-US" sz="1200" kern="1200" dirty="0">
                <a:solidFill>
                  <a:schemeClr val="tx1"/>
                </a:solidFill>
                <a:effectLst/>
                <a:latin typeface="+mn-lt"/>
                <a:ea typeface="+mn-ea"/>
                <a:cs typeface="+mn-cs"/>
              </a:rPr>
              <a:t>let's add a second triple pattern that matches on the given name of the employees who matched the first triple pattern and stores that value in a new given name variable.</a:t>
            </a:r>
          </a:p>
          <a:p>
            <a:r>
              <a:rPr lang="en-US" sz="1200" kern="1200" dirty="0">
                <a:solidFill>
                  <a:schemeClr val="tx1"/>
                </a:solidFill>
                <a:effectLst/>
                <a:latin typeface="+mn-lt"/>
                <a:ea typeface="+mn-ea"/>
                <a:cs typeface="+mn-cs"/>
              </a:rPr>
              <a:t>we'll also adjust the select clause to request the value of our new variable .After the query processor finds each triple that matches the first triple pattern it will remember the value it stored in the</a:t>
            </a:r>
          </a:p>
          <a:p>
            <a:r>
              <a:rPr lang="en-US" sz="1200" kern="1200" dirty="0">
                <a:solidFill>
                  <a:schemeClr val="tx1"/>
                </a:solidFill>
                <a:effectLst/>
                <a:latin typeface="+mn-lt"/>
                <a:ea typeface="+mn-ea"/>
                <a:cs typeface="+mn-cs"/>
              </a:rPr>
              <a:t>person variable when it looks for triples that match the second one .</a:t>
            </a:r>
          </a:p>
          <a:p>
            <a:r>
              <a:rPr lang="en-US" sz="1200" kern="1200" dirty="0">
                <a:solidFill>
                  <a:schemeClr val="tx1"/>
                </a:solidFill>
                <a:effectLst/>
                <a:latin typeface="+mn-lt"/>
                <a:ea typeface="+mn-ea"/>
                <a:cs typeface="+mn-cs"/>
              </a:rPr>
              <a:t>Of the two people who have a triple that matches the first triple pattern they each have a triple for given name as well so when we run the query we see their given name values in the result.</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49</a:t>
            </a:fld>
            <a:endParaRPr lang="en-US"/>
          </a:p>
        </p:txBody>
      </p:sp>
    </p:spTree>
    <p:extLst>
      <p:ext uri="{BB962C8B-B14F-4D97-AF65-F5344CB8AC3E}">
        <p14:creationId xmlns:p14="http://schemas.microsoft.com/office/powerpoint/2010/main" val="3025101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51</a:t>
            </a:fld>
            <a:endParaRPr lang="en-US"/>
          </a:p>
        </p:txBody>
      </p:sp>
    </p:spTree>
    <p:extLst>
      <p:ext uri="{BB962C8B-B14F-4D97-AF65-F5344CB8AC3E}">
        <p14:creationId xmlns:p14="http://schemas.microsoft.com/office/powerpoint/2010/main" val="64827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Looking closely at the queries triple patterns, the query first looks for a triple with a given name value and then a triple with the same subject as the subject</a:t>
            </a:r>
          </a:p>
          <a:p>
            <a:r>
              <a:rPr lang="en-US" sz="1200" kern="1200" dirty="0">
                <a:solidFill>
                  <a:schemeClr val="tx1"/>
                </a:solidFill>
                <a:effectLst/>
                <a:latin typeface="+mn-lt"/>
                <a:ea typeface="+mn-ea"/>
                <a:cs typeface="+mn-cs"/>
              </a:rPr>
              <a:t>that it found to match the first Triple pattern but with a family name value and then another triple with the same subject and a completed orientation value.</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52</a:t>
            </a:fld>
            <a:endParaRPr lang="en-US"/>
          </a:p>
        </p:txBody>
      </p:sp>
    </p:spTree>
    <p:extLst>
      <p:ext uri="{BB962C8B-B14F-4D97-AF65-F5344CB8AC3E}">
        <p14:creationId xmlns:p14="http://schemas.microsoft.com/office/powerpoint/2010/main" val="2376889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 queries we've seen so far have been select queries which as with SQL ,lists values that you want returned as columns in a table of results.</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59</a:t>
            </a:fld>
            <a:endParaRPr lang="en-US"/>
          </a:p>
        </p:txBody>
      </p:sp>
    </p:spTree>
    <p:extLst>
      <p:ext uri="{BB962C8B-B14F-4D97-AF65-F5344CB8AC3E}">
        <p14:creationId xmlns:p14="http://schemas.microsoft.com/office/powerpoint/2010/main" val="3531646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60</a:t>
            </a:fld>
            <a:endParaRPr lang="en-US"/>
          </a:p>
        </p:txBody>
      </p:sp>
    </p:spTree>
    <p:extLst>
      <p:ext uri="{BB962C8B-B14F-4D97-AF65-F5344CB8AC3E}">
        <p14:creationId xmlns:p14="http://schemas.microsoft.com/office/powerpoint/2010/main" val="1263684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let's use Sparkle the query language for RDF graphs to create a graph.</a:t>
            </a:r>
          </a:p>
          <a:p>
            <a:r>
              <a:rPr lang="en-US" sz="1200" kern="1200" dirty="0">
                <a:solidFill>
                  <a:schemeClr val="tx1"/>
                </a:solidFill>
                <a:latin typeface="+mn-lt"/>
                <a:ea typeface="+mn-ea"/>
                <a:cs typeface="+mn-cs"/>
              </a:rPr>
              <a:t>to write the sparkle query which creates an RDF graph perform these steps </a:t>
            </a:r>
          </a:p>
          <a:p>
            <a:r>
              <a:rPr lang="en-US" sz="1200" kern="1200" dirty="0">
                <a:solidFill>
                  <a:schemeClr val="tx1"/>
                </a:solidFill>
                <a:latin typeface="+mn-lt"/>
                <a:ea typeface="+mn-ea"/>
                <a:cs typeface="+mn-cs"/>
              </a:rPr>
              <a:t>first define prefixes to URIs with the prefix keyword .</a:t>
            </a:r>
          </a:p>
          <a:p>
            <a:r>
              <a:rPr lang="en-US" sz="1200" kern="1200" dirty="0">
                <a:solidFill>
                  <a:schemeClr val="tx1"/>
                </a:solidFill>
                <a:latin typeface="+mn-lt"/>
                <a:ea typeface="+mn-ea"/>
                <a:cs typeface="+mn-cs"/>
              </a:rPr>
              <a:t>In the example below we set bedrock as the default namespace for the query </a:t>
            </a:r>
          </a:p>
          <a:p>
            <a:r>
              <a:rPr lang="en-US" sz="1200" kern="1200" dirty="0">
                <a:solidFill>
                  <a:schemeClr val="tx1"/>
                </a:solidFill>
                <a:latin typeface="+mn-lt"/>
                <a:ea typeface="+mn-ea"/>
                <a:cs typeface="+mn-cs"/>
              </a:rPr>
              <a:t>next use insert data to signify you want to insert statements</a:t>
            </a:r>
          </a:p>
          <a:p>
            <a:r>
              <a:rPr lang="en-US" sz="1200" kern="1200" dirty="0">
                <a:solidFill>
                  <a:schemeClr val="tx1"/>
                </a:solidFill>
                <a:latin typeface="+mn-lt"/>
                <a:ea typeface="+mn-ea"/>
                <a:cs typeface="+mn-cs"/>
              </a:rPr>
              <a:t>write the subject predicate object statements finally</a:t>
            </a:r>
          </a:p>
          <a:p>
            <a:r>
              <a:rPr lang="en-US" sz="1200" kern="1200" dirty="0">
                <a:solidFill>
                  <a:schemeClr val="tx1"/>
                </a:solidFill>
                <a:latin typeface="+mn-lt"/>
                <a:ea typeface="+mn-ea"/>
                <a:cs typeface="+mn-cs"/>
              </a:rPr>
              <a:t>execute this query as you can see in the examples shown in the gray box we wrote</a:t>
            </a:r>
          </a:p>
          <a:p>
            <a:r>
              <a:rPr lang="en-US" sz="1200" kern="1200" dirty="0">
                <a:solidFill>
                  <a:schemeClr val="tx1"/>
                </a:solidFill>
                <a:latin typeface="+mn-lt"/>
                <a:ea typeface="+mn-ea"/>
                <a:cs typeface="+mn-cs"/>
              </a:rPr>
              <a:t>a query which included prefixed insert data and several subject predicate object statements which are </a:t>
            </a:r>
          </a:p>
          <a:p>
            <a:r>
              <a:rPr lang="en-US" sz="1200" kern="1200" dirty="0" err="1">
                <a:solidFill>
                  <a:schemeClr val="tx1"/>
                </a:solidFill>
                <a:latin typeface="+mn-lt"/>
                <a:ea typeface="+mn-ea"/>
                <a:cs typeface="+mn-cs"/>
              </a:rPr>
              <a:t>fred</a:t>
            </a:r>
            <a:r>
              <a:rPr lang="en-US" sz="1200" kern="1200" dirty="0">
                <a:solidFill>
                  <a:schemeClr val="tx1"/>
                </a:solidFill>
                <a:latin typeface="+mn-lt"/>
                <a:ea typeface="+mn-ea"/>
                <a:cs typeface="+mn-cs"/>
              </a:rPr>
              <a:t> has spouse Wilma</a:t>
            </a:r>
          </a:p>
          <a:p>
            <a:r>
              <a:rPr lang="en-US" sz="1200" kern="1200" dirty="0" err="1">
                <a:solidFill>
                  <a:schemeClr val="tx1"/>
                </a:solidFill>
                <a:latin typeface="+mn-lt"/>
                <a:ea typeface="+mn-ea"/>
                <a:cs typeface="+mn-cs"/>
              </a:rPr>
              <a:t>fred</a:t>
            </a:r>
            <a:r>
              <a:rPr lang="en-US" sz="1200" kern="1200" dirty="0">
                <a:solidFill>
                  <a:schemeClr val="tx1"/>
                </a:solidFill>
                <a:latin typeface="+mn-lt"/>
                <a:ea typeface="+mn-ea"/>
                <a:cs typeface="+mn-cs"/>
              </a:rPr>
              <a:t> has child pebbles Wilma has child</a:t>
            </a:r>
          </a:p>
          <a:p>
            <a:r>
              <a:rPr lang="en-US" sz="1200" kern="1200" dirty="0">
                <a:solidFill>
                  <a:schemeClr val="tx1"/>
                </a:solidFill>
                <a:latin typeface="+mn-lt"/>
                <a:ea typeface="+mn-ea"/>
                <a:cs typeface="+mn-cs"/>
              </a:rPr>
              <a:t>pebbles </a:t>
            </a:r>
            <a:r>
              <a:rPr lang="en-US" sz="1200" kern="1200" dirty="0" err="1">
                <a:solidFill>
                  <a:schemeClr val="tx1"/>
                </a:solidFill>
                <a:latin typeface="+mn-lt"/>
                <a:ea typeface="+mn-ea"/>
                <a:cs typeface="+mn-cs"/>
              </a:rPr>
              <a:t>pebbles</a:t>
            </a:r>
            <a:r>
              <a:rPr lang="en-US" sz="1200" kern="1200" dirty="0">
                <a:solidFill>
                  <a:schemeClr val="tx1"/>
                </a:solidFill>
                <a:latin typeface="+mn-lt"/>
                <a:ea typeface="+mn-ea"/>
                <a:cs typeface="+mn-cs"/>
              </a:rPr>
              <a:t> has spouse </a:t>
            </a:r>
            <a:r>
              <a:rPr lang="en-US" sz="1200" kern="1200" dirty="0" err="1">
                <a:solidFill>
                  <a:schemeClr val="tx1"/>
                </a:solidFill>
                <a:latin typeface="+mn-lt"/>
                <a:ea typeface="+mn-ea"/>
                <a:cs typeface="+mn-cs"/>
              </a:rPr>
              <a:t>bamm-bamm</a:t>
            </a:r>
            <a:r>
              <a:rPr lang="en-US" sz="1200" kern="1200" dirty="0">
                <a:solidFill>
                  <a:schemeClr val="tx1"/>
                </a:solidFill>
                <a:latin typeface="+mn-lt"/>
                <a:ea typeface="+mn-ea"/>
                <a:cs typeface="+mn-cs"/>
              </a:rPr>
              <a:t> and</a:t>
            </a:r>
          </a:p>
          <a:p>
            <a:r>
              <a:rPr lang="en-US" sz="1200" kern="1200" dirty="0">
                <a:solidFill>
                  <a:schemeClr val="tx1"/>
                </a:solidFill>
                <a:latin typeface="+mn-lt"/>
                <a:ea typeface="+mn-ea"/>
                <a:cs typeface="+mn-cs"/>
              </a:rPr>
              <a:t>pebbles has children Roxie and chip</a:t>
            </a:r>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61</a:t>
            </a:fld>
            <a:endParaRPr lang="en-US"/>
          </a:p>
        </p:txBody>
      </p:sp>
    </p:spTree>
    <p:extLst>
      <p:ext uri="{BB962C8B-B14F-4D97-AF65-F5344CB8AC3E}">
        <p14:creationId xmlns:p14="http://schemas.microsoft.com/office/powerpoint/2010/main" val="4170925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Now let's write a sparkle query to access the RDF graph you just created</a:t>
            </a:r>
          </a:p>
          <a:p>
            <a:r>
              <a:rPr lang="en-US" sz="1200" kern="1200" dirty="0">
                <a:solidFill>
                  <a:schemeClr val="tx1"/>
                </a:solidFill>
                <a:latin typeface="+mn-lt"/>
                <a:ea typeface="+mn-ea"/>
                <a:cs typeface="+mn-cs"/>
              </a:rPr>
              <a:t>first define prefixes URIs with the prefix keyword as in the earlier</a:t>
            </a:r>
          </a:p>
          <a:p>
            <a:r>
              <a:rPr lang="en-US" sz="1200" kern="1200" dirty="0">
                <a:solidFill>
                  <a:schemeClr val="tx1"/>
                </a:solidFill>
                <a:latin typeface="+mn-lt"/>
                <a:ea typeface="+mn-ea"/>
                <a:cs typeface="+mn-cs"/>
              </a:rPr>
              <a:t>example we set bedrock as the default namespace for the query next you select</a:t>
            </a:r>
          </a:p>
          <a:p>
            <a:r>
              <a:rPr lang="en-US" sz="1200" kern="1200" dirty="0">
                <a:solidFill>
                  <a:schemeClr val="tx1"/>
                </a:solidFill>
                <a:latin typeface="+mn-lt"/>
                <a:ea typeface="+mn-ea"/>
                <a:cs typeface="+mn-cs"/>
              </a:rPr>
              <a:t>to signify you want to select certain information and where to signify your</a:t>
            </a:r>
          </a:p>
          <a:p>
            <a:r>
              <a:rPr lang="en-US" sz="1200" kern="1200" dirty="0">
                <a:solidFill>
                  <a:schemeClr val="tx1"/>
                </a:solidFill>
                <a:latin typeface="+mn-lt"/>
                <a:ea typeface="+mn-ea"/>
                <a:cs typeface="+mn-cs"/>
              </a:rPr>
              <a:t>conditions restrictions and filters finally execute this query</a:t>
            </a:r>
          </a:p>
          <a:p>
            <a:r>
              <a:rPr lang="en-US" sz="1200" kern="1200" dirty="0">
                <a:solidFill>
                  <a:schemeClr val="tx1"/>
                </a:solidFill>
                <a:latin typeface="+mn-lt"/>
                <a:ea typeface="+mn-ea"/>
                <a:cs typeface="+mn-cs"/>
              </a:rPr>
              <a:t> as you can see in this example shown in the gray box we wrote a sparkle query which</a:t>
            </a:r>
          </a:p>
          <a:p>
            <a:r>
              <a:rPr lang="en-US" sz="1200" kern="1200" dirty="0">
                <a:solidFill>
                  <a:schemeClr val="tx1"/>
                </a:solidFill>
                <a:latin typeface="+mn-lt"/>
                <a:ea typeface="+mn-ea"/>
                <a:cs typeface="+mn-cs"/>
              </a:rPr>
              <a:t>included prefix select and where the red box displays the information which is</a:t>
            </a:r>
          </a:p>
          <a:p>
            <a:r>
              <a:rPr lang="en-US" sz="1200" kern="1200" dirty="0">
                <a:solidFill>
                  <a:schemeClr val="tx1"/>
                </a:solidFill>
                <a:latin typeface="+mn-lt"/>
                <a:ea typeface="+mn-ea"/>
                <a:cs typeface="+mn-cs"/>
              </a:rPr>
              <a:t>returned in response to the written query we can see that familial</a:t>
            </a:r>
          </a:p>
          <a:p>
            <a:r>
              <a:rPr lang="en-US" sz="1200" kern="1200" dirty="0">
                <a:solidFill>
                  <a:schemeClr val="tx1"/>
                </a:solidFill>
                <a:latin typeface="+mn-lt"/>
                <a:ea typeface="+mn-ea"/>
                <a:cs typeface="+mn-cs"/>
              </a:rPr>
              <a:t>relationships between Fred pebbles Wilma Roxie and chip Sparkle is quite similar</a:t>
            </a:r>
          </a:p>
          <a:p>
            <a:r>
              <a:rPr lang="en-US" sz="1200" kern="1200" dirty="0">
                <a:solidFill>
                  <a:schemeClr val="tx1"/>
                </a:solidFill>
                <a:latin typeface="+mn-lt"/>
                <a:ea typeface="+mn-ea"/>
                <a:cs typeface="+mn-cs"/>
              </a:rPr>
              <a:t>to sequel however unlike sequel which requires sequel schema and data in</a:t>
            </a:r>
          </a:p>
          <a:p>
            <a:r>
              <a:rPr lang="en-US" sz="1200" kern="1200" dirty="0">
                <a:solidFill>
                  <a:schemeClr val="tx1"/>
                </a:solidFill>
                <a:latin typeface="+mn-lt"/>
                <a:ea typeface="+mn-ea"/>
                <a:cs typeface="+mn-cs"/>
              </a:rPr>
              <a:t>sequel tables Sparkle can be used on graphs and does not need a schema to be</a:t>
            </a:r>
          </a:p>
          <a:p>
            <a:r>
              <a:rPr lang="en-US" sz="1200" kern="1200" dirty="0">
                <a:solidFill>
                  <a:schemeClr val="tx1"/>
                </a:solidFill>
                <a:latin typeface="+mn-lt"/>
                <a:ea typeface="+mn-ea"/>
                <a:cs typeface="+mn-cs"/>
              </a:rPr>
              <a:t>defined initially</a:t>
            </a:r>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62</a:t>
            </a:fld>
            <a:endParaRPr lang="en-US"/>
          </a:p>
        </p:txBody>
      </p:sp>
    </p:spTree>
    <p:extLst>
      <p:ext uri="{BB962C8B-B14F-4D97-AF65-F5344CB8AC3E}">
        <p14:creationId xmlns:p14="http://schemas.microsoft.com/office/powerpoint/2010/main" val="3277773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In the following example we will use sparkle to find Fred's grandchildren first we need to</a:t>
            </a:r>
          </a:p>
          <a:p>
            <a:r>
              <a:rPr lang="en-US" sz="1200" kern="1200" dirty="0">
                <a:solidFill>
                  <a:schemeClr val="tx1"/>
                </a:solidFill>
                <a:latin typeface="+mn-lt"/>
                <a:ea typeface="+mn-ea"/>
                <a:cs typeface="+mn-cs"/>
              </a:rPr>
              <a:t>establish whether </a:t>
            </a:r>
            <a:r>
              <a:rPr lang="en-US" sz="1200" kern="1200" dirty="0" err="1">
                <a:solidFill>
                  <a:schemeClr val="tx1"/>
                </a:solidFill>
                <a:latin typeface="+mn-lt"/>
                <a:ea typeface="+mn-ea"/>
                <a:cs typeface="+mn-cs"/>
              </a:rPr>
              <a:t>fred</a:t>
            </a:r>
            <a:r>
              <a:rPr lang="en-US" sz="1200" kern="1200" dirty="0">
                <a:solidFill>
                  <a:schemeClr val="tx1"/>
                </a:solidFill>
                <a:latin typeface="+mn-lt"/>
                <a:ea typeface="+mn-ea"/>
                <a:cs typeface="+mn-cs"/>
              </a:rPr>
              <a:t> has any grandchildren</a:t>
            </a:r>
          </a:p>
          <a:p>
            <a:r>
              <a:rPr lang="en-US" sz="1200" kern="1200" dirty="0">
                <a:solidFill>
                  <a:schemeClr val="tx1"/>
                </a:solidFill>
                <a:latin typeface="+mn-lt"/>
                <a:ea typeface="+mn-ea"/>
                <a:cs typeface="+mn-cs"/>
              </a:rPr>
              <a:t>first define prefixes to URIs with the prefix keyword next we use ask to</a:t>
            </a:r>
          </a:p>
          <a:p>
            <a:r>
              <a:rPr lang="en-US" sz="1200" kern="1200" dirty="0">
                <a:solidFill>
                  <a:schemeClr val="tx1"/>
                </a:solidFill>
                <a:latin typeface="+mn-lt"/>
                <a:ea typeface="+mn-ea"/>
                <a:cs typeface="+mn-cs"/>
              </a:rPr>
              <a:t>discover whether </a:t>
            </a:r>
            <a:r>
              <a:rPr lang="en-US" sz="1200" kern="1200" dirty="0" err="1">
                <a:solidFill>
                  <a:schemeClr val="tx1"/>
                </a:solidFill>
                <a:latin typeface="+mn-lt"/>
                <a:ea typeface="+mn-ea"/>
                <a:cs typeface="+mn-cs"/>
              </a:rPr>
              <a:t>fred</a:t>
            </a:r>
            <a:r>
              <a:rPr lang="en-US" sz="1200" kern="1200" dirty="0">
                <a:solidFill>
                  <a:schemeClr val="tx1"/>
                </a:solidFill>
                <a:latin typeface="+mn-lt"/>
                <a:ea typeface="+mn-ea"/>
                <a:cs typeface="+mn-cs"/>
              </a:rPr>
              <a:t> has a grandchild and where to signify the conditions as</a:t>
            </a:r>
          </a:p>
          <a:p>
            <a:r>
              <a:rPr lang="en-US" sz="1200" kern="1200" dirty="0">
                <a:solidFill>
                  <a:schemeClr val="tx1"/>
                </a:solidFill>
                <a:latin typeface="+mn-lt"/>
                <a:ea typeface="+mn-ea"/>
                <a:cs typeface="+mn-cs"/>
              </a:rPr>
              <a:t>you can see in the query in the green box</a:t>
            </a:r>
          </a:p>
          <a:p>
            <a:r>
              <a:rPr lang="en-US" sz="1200" kern="1200" dirty="0">
                <a:solidFill>
                  <a:schemeClr val="tx1"/>
                </a:solidFill>
                <a:latin typeface="+mn-lt"/>
                <a:ea typeface="+mn-ea"/>
                <a:cs typeface="+mn-cs"/>
              </a:rPr>
              <a:t>Fred's children's children are his grandchildren thus the query is easily written in</a:t>
            </a:r>
          </a:p>
          <a:p>
            <a:r>
              <a:rPr lang="en-US" sz="1200" kern="1200" dirty="0">
                <a:solidFill>
                  <a:schemeClr val="tx1"/>
                </a:solidFill>
                <a:latin typeface="+mn-lt"/>
                <a:ea typeface="+mn-ea"/>
                <a:cs typeface="+mn-cs"/>
              </a:rPr>
              <a:t>sparkle by matching Fred's children and then matching his children's children</a:t>
            </a:r>
          </a:p>
          <a:p>
            <a:r>
              <a:rPr lang="en-US" sz="1200" kern="1200" dirty="0">
                <a:solidFill>
                  <a:schemeClr val="tx1"/>
                </a:solidFill>
                <a:latin typeface="+mn-lt"/>
                <a:ea typeface="+mn-ea"/>
                <a:cs typeface="+mn-cs"/>
              </a:rPr>
              <a:t>the ask query returns yes so we know </a:t>
            </a:r>
            <a:r>
              <a:rPr lang="en-US" sz="1200" kern="1200" dirty="0" err="1">
                <a:solidFill>
                  <a:schemeClr val="tx1"/>
                </a:solidFill>
                <a:latin typeface="+mn-lt"/>
                <a:ea typeface="+mn-ea"/>
                <a:cs typeface="+mn-cs"/>
              </a:rPr>
              <a:t>fred</a:t>
            </a:r>
            <a:r>
              <a:rPr lang="en-US" sz="1200" kern="1200" dirty="0">
                <a:solidFill>
                  <a:schemeClr val="tx1"/>
                </a:solidFill>
                <a:latin typeface="+mn-lt"/>
                <a:ea typeface="+mn-ea"/>
                <a:cs typeface="+mn-cs"/>
              </a:rPr>
              <a:t> has grandchildren</a:t>
            </a:r>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63</a:t>
            </a:fld>
            <a:endParaRPr lang="en-US"/>
          </a:p>
        </p:txBody>
      </p:sp>
    </p:spTree>
    <p:extLst>
      <p:ext uri="{BB962C8B-B14F-4D97-AF65-F5344CB8AC3E}">
        <p14:creationId xmlns:p14="http://schemas.microsoft.com/office/powerpoint/2010/main" val="1683042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Now that we know </a:t>
            </a:r>
            <a:r>
              <a:rPr lang="en-US" sz="1200" kern="1200" dirty="0" err="1">
                <a:solidFill>
                  <a:schemeClr val="tx1"/>
                </a:solidFill>
                <a:latin typeface="+mn-lt"/>
                <a:ea typeface="+mn-ea"/>
                <a:cs typeface="+mn-cs"/>
              </a:rPr>
              <a:t>fred</a:t>
            </a:r>
            <a:r>
              <a:rPr lang="en-US" sz="1200" kern="1200" dirty="0">
                <a:solidFill>
                  <a:schemeClr val="tx1"/>
                </a:solidFill>
                <a:latin typeface="+mn-lt"/>
                <a:ea typeface="+mn-ea"/>
                <a:cs typeface="+mn-cs"/>
              </a:rPr>
              <a:t> has at least one grandchild how do we find who are Fred's grandchildren</a:t>
            </a:r>
          </a:p>
          <a:p>
            <a:r>
              <a:rPr lang="en-US" sz="1200" kern="1200" dirty="0">
                <a:solidFill>
                  <a:schemeClr val="tx1"/>
                </a:solidFill>
                <a:latin typeface="+mn-lt"/>
                <a:ea typeface="+mn-ea"/>
                <a:cs typeface="+mn-cs"/>
              </a:rPr>
              <a:t>that is what are their names </a:t>
            </a:r>
          </a:p>
          <a:p>
            <a:r>
              <a:rPr lang="en-US" sz="1200" kern="1200" dirty="0">
                <a:solidFill>
                  <a:schemeClr val="tx1"/>
                </a:solidFill>
                <a:latin typeface="+mn-lt"/>
                <a:ea typeface="+mn-ea"/>
                <a:cs typeface="+mn-cs"/>
              </a:rPr>
              <a:t>this question is easily answered by using the same query from the previous slide and replacing the ask statement </a:t>
            </a:r>
          </a:p>
          <a:p>
            <a:r>
              <a:rPr lang="en-US" sz="1200" kern="1200" dirty="0">
                <a:solidFill>
                  <a:schemeClr val="tx1"/>
                </a:solidFill>
                <a:latin typeface="+mn-lt"/>
                <a:ea typeface="+mn-ea"/>
                <a:cs typeface="+mn-cs"/>
              </a:rPr>
              <a:t>with a select statement first define prefixes to URIs with the prefix keyword then we use select to signify</a:t>
            </a:r>
          </a:p>
          <a:p>
            <a:r>
              <a:rPr lang="en-US" sz="1200" kern="1200" dirty="0">
                <a:solidFill>
                  <a:schemeClr val="tx1"/>
                </a:solidFill>
                <a:latin typeface="+mn-lt"/>
                <a:ea typeface="+mn-ea"/>
                <a:cs typeface="+mn-cs"/>
              </a:rPr>
              <a:t>that we want to select a grandchild and where to signify our conditions the</a:t>
            </a:r>
          </a:p>
          <a:p>
            <a:r>
              <a:rPr lang="en-US" sz="1200" kern="1200" dirty="0">
                <a:solidFill>
                  <a:schemeClr val="tx1"/>
                </a:solidFill>
                <a:latin typeface="+mn-lt"/>
                <a:ea typeface="+mn-ea"/>
                <a:cs typeface="+mn-cs"/>
              </a:rPr>
              <a:t>query results reflected in the red box tell us that Fred's grandchildren are Roxy and chip </a:t>
            </a:r>
            <a:endParaRPr lang="en-US" dirty="0"/>
          </a:p>
        </p:txBody>
      </p:sp>
      <p:sp>
        <p:nvSpPr>
          <p:cNvPr id="4" name="Slide Number Placeholder 3"/>
          <p:cNvSpPr>
            <a:spLocks noGrp="1"/>
          </p:cNvSpPr>
          <p:nvPr>
            <p:ph type="sldNum" sz="quarter" idx="10"/>
          </p:nvPr>
        </p:nvSpPr>
        <p:spPr/>
        <p:txBody>
          <a:bodyPr/>
          <a:lstStyle/>
          <a:p>
            <a:fld id="{98DB59D8-C819-4F9B-AEAD-236308384C52}" type="slidenum">
              <a:rPr lang="en-US" smtClean="0"/>
              <a:pPr/>
              <a:t>64</a:t>
            </a:fld>
            <a:endParaRPr lang="en-US"/>
          </a:p>
        </p:txBody>
      </p:sp>
    </p:spTree>
    <p:extLst>
      <p:ext uri="{BB962C8B-B14F-4D97-AF65-F5344CB8AC3E}">
        <p14:creationId xmlns:p14="http://schemas.microsoft.com/office/powerpoint/2010/main" val="79891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7</a:t>
            </a:fld>
            <a:endParaRPr lang="en-US"/>
          </a:p>
        </p:txBody>
      </p:sp>
    </p:spTree>
    <p:extLst>
      <p:ext uri="{BB962C8B-B14F-4D97-AF65-F5344CB8AC3E}">
        <p14:creationId xmlns:p14="http://schemas.microsoft.com/office/powerpoint/2010/main" val="1436696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use data types and language tags.</a:t>
            </a:r>
          </a:p>
          <a:p>
            <a:r>
              <a:rPr lang="en-US" sz="1200" kern="1200" dirty="0">
                <a:solidFill>
                  <a:schemeClr val="tx1"/>
                </a:solidFill>
                <a:effectLst/>
                <a:latin typeface="+mn-lt"/>
                <a:ea typeface="+mn-ea"/>
                <a:cs typeface="+mn-cs"/>
              </a:rPr>
              <a:t>You can sort and aggregate query results and you can add delete and update data.</a:t>
            </a:r>
          </a:p>
          <a:p>
            <a:r>
              <a:rPr lang="en-US" sz="1200" kern="1200" dirty="0">
                <a:solidFill>
                  <a:schemeClr val="tx1"/>
                </a:solidFill>
                <a:effectLst/>
                <a:latin typeface="+mn-lt"/>
                <a:ea typeface="+mn-ea"/>
                <a:cs typeface="+mn-cs"/>
              </a:rPr>
              <a:t>You can also retrieve JSON XML and delimited versions of query results from query processors</a:t>
            </a:r>
          </a:p>
          <a:p>
            <a:r>
              <a:rPr lang="en-US" sz="1200" kern="1200" dirty="0">
                <a:solidFill>
                  <a:schemeClr val="tx1"/>
                </a:solidFill>
                <a:effectLst/>
                <a:latin typeface="+mn-lt"/>
                <a:ea typeface="+mn-ea"/>
                <a:cs typeface="+mn-cs"/>
              </a:rPr>
              <a:t>and you can send queries to remote private or public data collections.</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65</a:t>
            </a:fld>
            <a:endParaRPr lang="en-US"/>
          </a:p>
        </p:txBody>
      </p:sp>
    </p:spTree>
    <p:extLst>
      <p:ext uri="{BB962C8B-B14F-4D97-AF65-F5344CB8AC3E}">
        <p14:creationId xmlns:p14="http://schemas.microsoft.com/office/powerpoint/2010/main" val="3158689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URL of course it stands for Uniform Resource locator and this is a typical URL where we have the server name and maybe a</a:t>
            </a:r>
          </a:p>
          <a:p>
            <a:r>
              <a:rPr lang="en-US" sz="1200" kern="1200" dirty="0">
                <a:solidFill>
                  <a:schemeClr val="tx1"/>
                </a:solidFill>
                <a:latin typeface="+mn-lt"/>
                <a:ea typeface="+mn-ea"/>
                <a:cs typeface="+mn-cs"/>
              </a:rPr>
              <a:t>directory number and then a file name that we want to reach so if we put this into our web browser then what we're</a:t>
            </a:r>
          </a:p>
          <a:p>
            <a:r>
              <a:rPr lang="en-US" sz="1200" kern="1200" dirty="0">
                <a:solidFill>
                  <a:schemeClr val="tx1"/>
                </a:solidFill>
                <a:latin typeface="+mn-lt"/>
                <a:ea typeface="+mn-ea"/>
                <a:cs typeface="+mn-cs"/>
              </a:rPr>
              <a:t>doing is we're accessing the server which is located here this is just the textual representation</a:t>
            </a:r>
          </a:p>
          <a:p>
            <a:r>
              <a:rPr lang="en-US" sz="1200" kern="1200" dirty="0">
                <a:solidFill>
                  <a:schemeClr val="tx1"/>
                </a:solidFill>
                <a:latin typeface="+mn-lt"/>
                <a:ea typeface="+mn-ea"/>
                <a:cs typeface="+mn-cs"/>
              </a:rPr>
              <a:t>otherwise we have the IP address . </a:t>
            </a:r>
          </a:p>
          <a:p>
            <a:r>
              <a:rPr lang="en-US" sz="1200" kern="1200" dirty="0">
                <a:solidFill>
                  <a:schemeClr val="tx1"/>
                </a:solidFill>
                <a:latin typeface="+mn-lt"/>
                <a:ea typeface="+mn-ea"/>
                <a:cs typeface="+mn-cs"/>
              </a:rPr>
              <a:t>now we have Uniform Resource locators and also we have universal resource names these were used for example to identify book</a:t>
            </a:r>
          </a:p>
          <a:p>
            <a:r>
              <a:rPr lang="en-US" sz="1200" kern="1200" dirty="0">
                <a:solidFill>
                  <a:schemeClr val="tx1"/>
                </a:solidFill>
                <a:latin typeface="+mn-lt"/>
                <a:ea typeface="+mn-ea"/>
                <a:cs typeface="+mn-cs"/>
              </a:rPr>
              <a:t>so for example to first identify a certain book we can use an urn or URL ISBN and we give the book number</a:t>
            </a:r>
          </a:p>
          <a:p>
            <a:r>
              <a:rPr lang="en-US" sz="1200" kern="1200" dirty="0">
                <a:solidFill>
                  <a:schemeClr val="tx1"/>
                </a:solidFill>
                <a:latin typeface="+mn-lt"/>
                <a:ea typeface="+mn-ea"/>
                <a:cs typeface="+mn-cs"/>
              </a:rPr>
              <a:t>URI a universal resource identifier which actually encompasses these two so the sort of the root of the tree is a URI .</a:t>
            </a:r>
          </a:p>
          <a:p>
            <a:r>
              <a:rPr lang="en-US" sz="1200" kern="1200" dirty="0">
                <a:solidFill>
                  <a:schemeClr val="tx1"/>
                </a:solidFill>
                <a:latin typeface="+mn-lt"/>
                <a:ea typeface="+mn-ea"/>
                <a:cs typeface="+mn-cs"/>
              </a:rPr>
              <a:t>URL is a subset or sort of a branch over URI ,every URL is a URI but not every URI is a URL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most of them are URLs but they're not all URLs and maybe that's why because most of them most of </a:t>
            </a:r>
          </a:p>
          <a:p>
            <a:endParaRPr lang="en-US" dirty="0"/>
          </a:p>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66</a:t>
            </a:fld>
            <a:endParaRPr lang="en-US"/>
          </a:p>
        </p:txBody>
      </p:sp>
    </p:spTree>
    <p:extLst>
      <p:ext uri="{BB962C8B-B14F-4D97-AF65-F5344CB8AC3E}">
        <p14:creationId xmlns:p14="http://schemas.microsoft.com/office/powerpoint/2010/main" val="420116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67</a:t>
            </a:fld>
            <a:endParaRPr lang="en-US"/>
          </a:p>
        </p:txBody>
      </p:sp>
    </p:spTree>
    <p:extLst>
      <p:ext uri="{BB962C8B-B14F-4D97-AF65-F5344CB8AC3E}">
        <p14:creationId xmlns:p14="http://schemas.microsoft.com/office/powerpoint/2010/main" val="3609562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68</a:t>
            </a:fld>
            <a:endParaRPr lang="en-US"/>
          </a:p>
        </p:txBody>
      </p:sp>
    </p:spTree>
    <p:extLst>
      <p:ext uri="{BB962C8B-B14F-4D97-AF65-F5344CB8AC3E}">
        <p14:creationId xmlns:p14="http://schemas.microsoft.com/office/powerpoint/2010/main" val="2430122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69</a:t>
            </a:fld>
            <a:endParaRPr lang="en-US"/>
          </a:p>
        </p:txBody>
      </p:sp>
    </p:spTree>
    <p:extLst>
      <p:ext uri="{BB962C8B-B14F-4D97-AF65-F5344CB8AC3E}">
        <p14:creationId xmlns:p14="http://schemas.microsoft.com/office/powerpoint/2010/main" val="1167100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73</a:t>
            </a:fld>
            <a:endParaRPr lang="en-US"/>
          </a:p>
        </p:txBody>
      </p:sp>
    </p:spTree>
    <p:extLst>
      <p:ext uri="{BB962C8B-B14F-4D97-AF65-F5344CB8AC3E}">
        <p14:creationId xmlns:p14="http://schemas.microsoft.com/office/powerpoint/2010/main" val="3124489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74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75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77</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78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XML is not at present a necessary component of Semantic Web technologies in most cases, as alternative syntaxes exists, such as Turtle. </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9</a:t>
            </a:fld>
            <a:endParaRPr lang="en-US"/>
          </a:p>
        </p:txBody>
      </p:sp>
    </p:spTree>
    <p:extLst>
      <p:ext uri="{BB962C8B-B14F-4D97-AF65-F5344CB8AC3E}">
        <p14:creationId xmlns:p14="http://schemas.microsoft.com/office/powerpoint/2010/main" val="842011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79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to make the Web of Data a reality, it is important to have the huge amount of data on the Web available in a standard format, reachable and manageable by Semantic Web tools. Furthermore, not only does the Semantic Web need access to data, but </a:t>
            </a:r>
            <a:r>
              <a:rPr lang="en-US" sz="1200" b="0" i="1" kern="1200" dirty="0">
                <a:solidFill>
                  <a:schemeClr val="tx1"/>
                </a:solidFill>
                <a:effectLst/>
                <a:latin typeface="+mn-lt"/>
                <a:ea typeface="+mn-ea"/>
                <a:cs typeface="+mn-cs"/>
              </a:rPr>
              <a:t>relationships among data</a:t>
            </a:r>
            <a:r>
              <a:rPr lang="en-US" sz="1200" b="0" i="0" kern="1200" dirty="0">
                <a:solidFill>
                  <a:schemeClr val="tx1"/>
                </a:solidFill>
                <a:effectLst/>
                <a:latin typeface="+mn-lt"/>
                <a:ea typeface="+mn-ea"/>
                <a:cs typeface="+mn-cs"/>
              </a:rPr>
              <a:t> should be made available, too, to create a </a:t>
            </a:r>
            <a:r>
              <a:rPr lang="en-US" sz="1200" b="0" i="1" kern="1200" dirty="0">
                <a:solidFill>
                  <a:schemeClr val="tx1"/>
                </a:solidFill>
                <a:effectLst/>
                <a:latin typeface="+mn-lt"/>
                <a:ea typeface="+mn-ea"/>
                <a:cs typeface="+mn-cs"/>
              </a:rPr>
              <a:t>Web</a:t>
            </a:r>
            <a:r>
              <a:rPr lang="en-US" sz="1200" b="0" i="0" kern="1200" dirty="0">
                <a:solidFill>
                  <a:schemeClr val="tx1"/>
                </a:solidFill>
                <a:effectLst/>
                <a:latin typeface="+mn-lt"/>
                <a:ea typeface="+mn-ea"/>
                <a:cs typeface="+mn-cs"/>
              </a:rPr>
              <a:t> of Data (as opposed to a sheer collection of datasets). This collection of interrelated datasets on the Web can also be referred to as Linked Data.</a:t>
            </a:r>
          </a:p>
          <a:p>
            <a:r>
              <a:rPr lang="en-US" sz="1200" b="0" i="0" kern="1200" dirty="0">
                <a:solidFill>
                  <a:schemeClr val="tx1"/>
                </a:solidFill>
                <a:effectLst/>
                <a:latin typeface="+mn-lt"/>
                <a:ea typeface="+mn-ea"/>
                <a:cs typeface="+mn-cs"/>
              </a:rPr>
              <a:t>To achieve and create Linked Data, technologies should be available for a common format (RDF), to make either conversion or on-the-fly access to existing databases (relational, XML, HTML, etc). It is also important to be able to setup </a:t>
            </a:r>
            <a:r>
              <a:rPr lang="en-US" sz="1200" b="0" i="0" u="none" strike="noStrike" kern="1200" dirty="0">
                <a:solidFill>
                  <a:schemeClr val="tx1"/>
                </a:solidFill>
                <a:effectLst/>
                <a:latin typeface="+mn-lt"/>
                <a:ea typeface="+mn-ea"/>
                <a:cs typeface="+mn-cs"/>
              </a:rPr>
              <a:t>query </a:t>
            </a:r>
            <a:r>
              <a:rPr lang="en-US" sz="1200" b="0" i="0" kern="1200" dirty="0">
                <a:solidFill>
                  <a:schemeClr val="tx1"/>
                </a:solidFill>
                <a:effectLst/>
                <a:latin typeface="+mn-lt"/>
                <a:ea typeface="+mn-ea"/>
                <a:cs typeface="+mn-cs"/>
              </a:rPr>
              <a:t>endpoints to access that data more conveniently. W3C provides a palette of technologies (RDF, GRDDL, POWDER, </a:t>
            </a:r>
            <a:r>
              <a:rPr lang="en-US" sz="1200" b="0" i="0" kern="1200" dirty="0" err="1">
                <a:solidFill>
                  <a:schemeClr val="tx1"/>
                </a:solidFill>
                <a:effectLst/>
                <a:latin typeface="+mn-lt"/>
                <a:ea typeface="+mn-ea"/>
                <a:cs typeface="+mn-cs"/>
              </a:rPr>
              <a:t>RDFa</a:t>
            </a:r>
            <a:r>
              <a:rPr lang="en-US" sz="1200" b="0" i="0" kern="1200" dirty="0">
                <a:solidFill>
                  <a:schemeClr val="tx1"/>
                </a:solidFill>
                <a:effectLst/>
                <a:latin typeface="+mn-lt"/>
                <a:ea typeface="+mn-ea"/>
                <a:cs typeface="+mn-cs"/>
              </a:rPr>
              <a:t>, the upcoming R2RML, RIF, SPARQL) to get access to the data.</a:t>
            </a:r>
          </a:p>
          <a:p>
            <a:r>
              <a:rPr lang="en-US" sz="1200" b="0" i="0" kern="1200" dirty="0">
                <a:solidFill>
                  <a:schemeClr val="tx1"/>
                </a:solidFill>
                <a:effectLst/>
                <a:latin typeface="+mn-lt"/>
                <a:ea typeface="+mn-ea"/>
                <a:cs typeface="+mn-cs"/>
              </a:rPr>
              <a:t>Linked Data lies at the heart of what Semantic Web is all about: large scale integration of, and reasoning on, data on the Web.</a:t>
            </a:r>
            <a:endParaRPr lang="en-US" dirty="0"/>
          </a:p>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12</a:t>
            </a:fld>
            <a:endParaRPr lang="en-US"/>
          </a:p>
        </p:txBody>
      </p:sp>
    </p:spTree>
    <p:extLst>
      <p:ext uri="{BB962C8B-B14F-4D97-AF65-F5344CB8AC3E}">
        <p14:creationId xmlns:p14="http://schemas.microsoft.com/office/powerpoint/2010/main" val="2549079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89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90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91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92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93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6313C0-4F4A-4255-AAD5-49B883AB4CC1}" type="slidenum">
              <a:rPr lang="en-US" smtClean="0"/>
              <a:pPr/>
              <a:t>94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Examples</a:t>
            </a:r>
          </a:p>
          <a:p>
            <a:r>
              <a:rPr lang="en-US" sz="1200" b="0" i="0" kern="1200" dirty="0">
                <a:solidFill>
                  <a:schemeClr val="tx1"/>
                </a:solidFill>
                <a:effectLst/>
                <a:latin typeface="+mn-lt"/>
                <a:ea typeface="+mn-ea"/>
                <a:cs typeface="+mn-cs"/>
              </a:rPr>
              <a:t>A typical case of a large Linked Dataset is </a:t>
            </a:r>
            <a:r>
              <a:rPr lang="en-US" sz="1200" b="0" i="0" u="none" strike="noStrike" kern="1200" dirty="0" err="1">
                <a:solidFill>
                  <a:schemeClr val="tx1"/>
                </a:solidFill>
                <a:effectLst/>
                <a:latin typeface="+mn-lt"/>
                <a:ea typeface="+mn-ea"/>
                <a:cs typeface="+mn-cs"/>
              </a:rPr>
              <a:t>DBPedia</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which, essentially, makes the content of Wikipedia available in RDF. The importance of </a:t>
            </a:r>
            <a:r>
              <a:rPr lang="en-US" sz="1200" b="0" i="0" kern="1200" dirty="0" err="1">
                <a:solidFill>
                  <a:schemeClr val="tx1"/>
                </a:solidFill>
                <a:effectLst/>
                <a:latin typeface="+mn-lt"/>
                <a:ea typeface="+mn-ea"/>
                <a:cs typeface="+mn-cs"/>
              </a:rPr>
              <a:t>DBPedia</a:t>
            </a:r>
            <a:r>
              <a:rPr lang="en-US" sz="1200" b="0" i="0" kern="1200" dirty="0">
                <a:solidFill>
                  <a:schemeClr val="tx1"/>
                </a:solidFill>
                <a:effectLst/>
                <a:latin typeface="+mn-lt"/>
                <a:ea typeface="+mn-ea"/>
                <a:cs typeface="+mn-cs"/>
              </a:rPr>
              <a:t> is not only that it includes Wikipedia data, but also that it incorporates links to </a:t>
            </a:r>
            <a:r>
              <a:rPr lang="en-US" sz="1200" b="0" i="1" kern="1200" dirty="0">
                <a:solidFill>
                  <a:schemeClr val="tx1"/>
                </a:solidFill>
                <a:effectLst/>
                <a:latin typeface="+mn-lt"/>
                <a:ea typeface="+mn-ea"/>
                <a:cs typeface="+mn-cs"/>
              </a:rPr>
              <a:t>other</a:t>
            </a:r>
            <a:r>
              <a:rPr lang="en-US" sz="1200" b="0" i="0" kern="1200" dirty="0">
                <a:solidFill>
                  <a:schemeClr val="tx1"/>
                </a:solidFill>
                <a:effectLst/>
                <a:latin typeface="+mn-lt"/>
                <a:ea typeface="+mn-ea"/>
                <a:cs typeface="+mn-cs"/>
              </a:rPr>
              <a:t> datasets on the Web, e.g., to </a:t>
            </a:r>
            <a:r>
              <a:rPr lang="en-US" sz="1200" b="0" i="0" u="none" strike="noStrike" kern="1200" dirty="0" err="1">
                <a:solidFill>
                  <a:schemeClr val="tx1"/>
                </a:solidFill>
                <a:effectLst/>
                <a:latin typeface="+mn-lt"/>
                <a:ea typeface="+mn-ea"/>
                <a:cs typeface="+mn-cs"/>
              </a:rPr>
              <a:t>Geonames</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By providing those extra links (in terms of RDF triples) applications may exploit the extra (and possibly more precise) knowledge from other datasets when developing an application; by virtue of integrating facts from several datasets, the application may provide a much better user experience.</a:t>
            </a:r>
          </a:p>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13</a:t>
            </a:fld>
            <a:endParaRPr lang="en-US"/>
          </a:p>
        </p:txBody>
      </p:sp>
    </p:spTree>
    <p:extLst>
      <p:ext uri="{BB962C8B-B14F-4D97-AF65-F5344CB8AC3E}">
        <p14:creationId xmlns:p14="http://schemas.microsoft.com/office/powerpoint/2010/main" val="67595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14</a:t>
            </a:fld>
            <a:endParaRPr lang="en-US"/>
          </a:p>
        </p:txBody>
      </p:sp>
    </p:spTree>
    <p:extLst>
      <p:ext uri="{BB962C8B-B14F-4D97-AF65-F5344CB8AC3E}">
        <p14:creationId xmlns:p14="http://schemas.microsoft.com/office/powerpoint/2010/main" val="3293283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 Berners-Lee said several times last year, in public, that “Linked Data is the Semantic Web done right” </a:t>
            </a:r>
            <a:endParaRPr lang="en-US" dirty="0"/>
          </a:p>
        </p:txBody>
      </p:sp>
      <p:sp>
        <p:nvSpPr>
          <p:cNvPr id="4" name="Slide Number Placeholder 3"/>
          <p:cNvSpPr>
            <a:spLocks noGrp="1"/>
          </p:cNvSpPr>
          <p:nvPr>
            <p:ph type="sldNum" sz="quarter" idx="5"/>
          </p:nvPr>
        </p:nvSpPr>
        <p:spPr/>
        <p:txBody>
          <a:bodyPr/>
          <a:lstStyle/>
          <a:p>
            <a:fld id="{E3DD9285-F031-4D78-BA55-9DCF833A321B}" type="slidenum">
              <a:rPr lang="en-US" smtClean="0"/>
              <a:t>15</a:t>
            </a:fld>
            <a:endParaRPr lang="en-US"/>
          </a:p>
        </p:txBody>
      </p:sp>
    </p:spTree>
    <p:extLst>
      <p:ext uri="{BB962C8B-B14F-4D97-AF65-F5344CB8AC3E}">
        <p14:creationId xmlns:p14="http://schemas.microsoft.com/office/powerpoint/2010/main" val="443486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10/14/2019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6193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10/14/2019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67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10/14/2019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925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10/14/2019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704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10/14/2019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4309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10/14/2019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592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10/14/2019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85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10/14/2019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6466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10/14/2019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454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10/14/2019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32703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10/14/2019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6981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10/14/2019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2750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30" r:id="rId5"/>
    <p:sldLayoutId id="2147483724" r:id="rId6"/>
    <p:sldLayoutId id="2147483725" r:id="rId7"/>
    <p:sldLayoutId id="2147483726" r:id="rId8"/>
    <p:sldLayoutId id="2147483729" r:id="rId9"/>
    <p:sldLayoutId id="2147483727" r:id="rId10"/>
    <p:sldLayoutId id="2147483728" r:id="rId11"/>
  </p:sldLayoutIdLst>
  <p:hf sldNum="0" hdr="0" ftr="0" dt="0"/>
  <p:txStyles>
    <p:titleStyle>
      <a:lvl1pPr algn="l" defTabSz="914400" rtl="0" eaLnBrk="1" latinLnBrk="0" hangingPunct="1">
        <a:lnSpc>
          <a:spcPct val="90000"/>
        </a:lnSpc>
        <a:spcBef>
          <a:spcPct val="0"/>
        </a:spcBef>
        <a:buNone/>
        <a:defRPr sz="48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A9ABF0-969D-46DC-B861-1709B0C50639}"/>
              </a:ext>
            </a:extLst>
          </p:cNvPr>
          <p:cNvPicPr>
            <a:picLocks noChangeAspect="1"/>
          </p:cNvPicPr>
          <p:nvPr/>
        </p:nvPicPr>
        <p:blipFill rotWithShape="1">
          <a:blip r:embed="rId2"/>
          <a:srcRect t="6963" b="32642"/>
          <a:stretch/>
        </p:blipFill>
        <p:spPr>
          <a:xfrm>
            <a:off x="-32" y="10"/>
            <a:ext cx="12192031" cy="4915066"/>
          </a:xfrm>
          <a:prstGeom prst="rect">
            <a:avLst/>
          </a:prstGeom>
        </p:spPr>
      </p:pic>
      <p:sp>
        <p:nvSpPr>
          <p:cNvPr id="16" name="Rectangle 15">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6E9DD7-D9DF-420B-AEDF-67F8AADC1458}"/>
              </a:ext>
            </a:extLst>
          </p:cNvPr>
          <p:cNvSpPr>
            <a:spLocks noGrp="1"/>
          </p:cNvSpPr>
          <p:nvPr>
            <p:ph type="ctrTitle"/>
          </p:nvPr>
        </p:nvSpPr>
        <p:spPr>
          <a:xfrm>
            <a:off x="989140" y="4946880"/>
            <a:ext cx="7137263" cy="1280161"/>
          </a:xfrm>
        </p:spPr>
        <p:txBody>
          <a:bodyPr anchor="ctr">
            <a:normAutofit fontScale="90000"/>
          </a:bodyPr>
          <a:lstStyle/>
          <a:p>
            <a:pPr algn="r"/>
            <a:endParaRPr lang="en-US" sz="4800" dirty="0">
              <a:solidFill>
                <a:srgbClr val="FFFFFF"/>
              </a:solidFill>
            </a:endParaRPr>
          </a:p>
          <a:p>
            <a:r>
              <a:rPr lang="en-US" sz="5400" dirty="0">
                <a:solidFill>
                  <a:srgbClr val="FFFFFF"/>
                </a:solidFill>
              </a:rPr>
              <a:t>SparQL</a:t>
            </a:r>
          </a:p>
        </p:txBody>
      </p:sp>
      <p:sp>
        <p:nvSpPr>
          <p:cNvPr id="3" name="Subtitle 2">
            <a:extLst>
              <a:ext uri="{FF2B5EF4-FFF2-40B4-BE49-F238E27FC236}">
                <a16:creationId xmlns:a16="http://schemas.microsoft.com/office/drawing/2014/main" id="{DEB93290-1EF7-4135-A558-9646BCA82E16}"/>
              </a:ext>
            </a:extLst>
          </p:cNvPr>
          <p:cNvSpPr>
            <a:spLocks noGrp="1"/>
          </p:cNvSpPr>
          <p:nvPr>
            <p:ph type="subTitle" idx="1"/>
          </p:nvPr>
        </p:nvSpPr>
        <p:spPr>
          <a:xfrm>
            <a:off x="8289580" y="5120639"/>
            <a:ext cx="3073745" cy="1280160"/>
          </a:xfrm>
        </p:spPr>
        <p:txBody>
          <a:bodyPr anchor="ctr">
            <a:normAutofit/>
          </a:bodyPr>
          <a:lstStyle/>
          <a:p>
            <a:r>
              <a:rPr lang="en-US" sz="1500" dirty="0">
                <a:solidFill>
                  <a:srgbClr val="FFFFFF"/>
                </a:solidFill>
              </a:rPr>
              <a:t>Querying semantic data</a:t>
            </a:r>
          </a:p>
        </p:txBody>
      </p:sp>
      <p:cxnSp>
        <p:nvCxnSpPr>
          <p:cNvPr id="18" name="Straight Connector 17">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object 5">
            <a:extLst>
              <a:ext uri="{FF2B5EF4-FFF2-40B4-BE49-F238E27FC236}">
                <a16:creationId xmlns:a16="http://schemas.microsoft.com/office/drawing/2014/main" id="{20186496-5CF9-4C6E-8C03-B463D9A672EA}"/>
              </a:ext>
            </a:extLst>
          </p:cNvPr>
          <p:cNvSpPr/>
          <p:nvPr/>
        </p:nvSpPr>
        <p:spPr>
          <a:xfrm>
            <a:off x="4858630" y="5696743"/>
            <a:ext cx="2474705" cy="562102"/>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9011222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F0B117-8FD2-4698-B285-62CFB86C4114}"/>
              </a:ext>
            </a:extLst>
          </p:cNvPr>
          <p:cNvSpPr/>
          <p:nvPr/>
        </p:nvSpPr>
        <p:spPr>
          <a:xfrm>
            <a:off x="388620" y="2136338"/>
            <a:ext cx="10904220"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222222"/>
                </a:solidFill>
                <a:latin typeface="Arial" panose="020B0604020202020204" pitchFamily="34" charset="0"/>
              </a:rPr>
              <a:t>OWL (Web Ontology Language) adds more vocabulary for describing properties and classes: among others, relations between classes (e.g. </a:t>
            </a:r>
            <a:r>
              <a:rPr lang="en-US" dirty="0" err="1">
                <a:solidFill>
                  <a:srgbClr val="222222"/>
                </a:solidFill>
                <a:latin typeface="Arial" panose="020B0604020202020204" pitchFamily="34" charset="0"/>
              </a:rPr>
              <a:t>disjointness</a:t>
            </a:r>
            <a:r>
              <a:rPr lang="en-US" dirty="0">
                <a:solidFill>
                  <a:srgbClr val="222222"/>
                </a:solidFill>
                <a:latin typeface="Arial" panose="020B0604020202020204" pitchFamily="34" charset="0"/>
              </a:rPr>
              <a:t>), cardinality (e.g. "exactly one"), equality, richer typing of properties, characteristics of properties (e.g. symmetry), and enumerated classes.</a:t>
            </a: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a:solidFill>
                  <a:srgbClr val="222222"/>
                </a:solidFill>
                <a:latin typeface="Arial" panose="020B0604020202020204" pitchFamily="34" charset="0"/>
              </a:rPr>
              <a:t>SPARQL is a protocol and query language for semantic web data sources.</a:t>
            </a: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a:solidFill>
                  <a:srgbClr val="222222"/>
                </a:solidFill>
                <a:latin typeface="Arial" panose="020B0604020202020204" pitchFamily="34" charset="0"/>
              </a:rPr>
              <a:t>RIF is the W3C Rule Interchange Format. It's an XML language for expressing Web rules that computers can execute. RIF provides multiple versions, called dialects. It includes a RIF Basic Logic Dialect (RIF-BLD) and RIF Production Rules Dialect (RIF PRD).</a:t>
            </a:r>
            <a:endParaRPr 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797632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F9A05B-688B-4136-8D08-134FB9592840}"/>
              </a:ext>
            </a:extLst>
          </p:cNvPr>
          <p:cNvSpPr txBox="1"/>
          <p:nvPr/>
        </p:nvSpPr>
        <p:spPr>
          <a:xfrm>
            <a:off x="4084982" y="2905780"/>
            <a:ext cx="5506278" cy="523220"/>
          </a:xfrm>
          <a:prstGeom prst="rect">
            <a:avLst/>
          </a:prstGeom>
          <a:noFill/>
        </p:spPr>
        <p:txBody>
          <a:bodyPr wrap="square" rtlCol="0">
            <a:spAutoFit/>
          </a:bodyPr>
          <a:lstStyle/>
          <a:p>
            <a:r>
              <a:rPr lang="en-US" sz="2800" dirty="0"/>
              <a:t>Linked Data</a:t>
            </a:r>
          </a:p>
        </p:txBody>
      </p:sp>
    </p:spTree>
    <p:extLst>
      <p:ext uri="{BB962C8B-B14F-4D97-AF65-F5344CB8AC3E}">
        <p14:creationId xmlns:p14="http://schemas.microsoft.com/office/powerpoint/2010/main" val="112256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952B7F-74B3-4D0B-938B-21B6BA38CF4B}"/>
              </a:ext>
            </a:extLst>
          </p:cNvPr>
          <p:cNvSpPr/>
          <p:nvPr/>
        </p:nvSpPr>
        <p:spPr>
          <a:xfrm>
            <a:off x="605790" y="1642884"/>
            <a:ext cx="11327130" cy="3416320"/>
          </a:xfrm>
          <a:prstGeom prst="rect">
            <a:avLst/>
          </a:prstGeom>
        </p:spPr>
        <p:txBody>
          <a:bodyPr wrap="square">
            <a:spAutoFit/>
          </a:bodyPr>
          <a:lstStyle/>
          <a:p>
            <a:r>
              <a:rPr lang="en-US" sz="2400" dirty="0"/>
              <a:t>It is important to have the huge amount of data on the Web available in a standard format, reachable and manageable by Semantic Web tools. </a:t>
            </a:r>
          </a:p>
          <a:p>
            <a:r>
              <a:rPr lang="en-US" sz="2400" dirty="0"/>
              <a:t>Semantic Web need access to data &amp; </a:t>
            </a:r>
            <a:r>
              <a:rPr lang="en-US" sz="2400" i="1" dirty="0"/>
              <a:t>relationships among data</a:t>
            </a:r>
            <a:r>
              <a:rPr lang="en-US" sz="2400" dirty="0"/>
              <a:t> should be made available, to create a </a:t>
            </a:r>
            <a:r>
              <a:rPr lang="en-US" sz="2400" i="1" dirty="0"/>
              <a:t>Web</a:t>
            </a:r>
            <a:r>
              <a:rPr lang="en-US" sz="2400" dirty="0"/>
              <a:t> of Data (as opposed to a sheer collection of datasets). </a:t>
            </a:r>
          </a:p>
          <a:p>
            <a:r>
              <a:rPr lang="en-US" sz="2400" dirty="0"/>
              <a:t>This collection of interrelated datasets on the Web can also be referred to as </a:t>
            </a:r>
            <a:r>
              <a:rPr lang="en-US" sz="2400" b="1" dirty="0"/>
              <a:t>Linked Data.</a:t>
            </a:r>
          </a:p>
          <a:p>
            <a:endParaRPr lang="en-US" sz="2400" dirty="0"/>
          </a:p>
          <a:p>
            <a:r>
              <a:rPr lang="en-US" sz="2400" dirty="0"/>
              <a:t>Linked Data lies at the heart of what Semantic Web is all about: large scale integration of, and reasoning on, data on the Web.</a:t>
            </a:r>
          </a:p>
          <a:p>
            <a:endParaRPr lang="en-US" sz="2400" dirty="0"/>
          </a:p>
        </p:txBody>
      </p:sp>
    </p:spTree>
    <p:extLst>
      <p:ext uri="{BB962C8B-B14F-4D97-AF65-F5344CB8AC3E}">
        <p14:creationId xmlns:p14="http://schemas.microsoft.com/office/powerpoint/2010/main" val="1130832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387B57-AA75-4EB7-84F2-B8C3CC1EB8E3}"/>
              </a:ext>
            </a:extLst>
          </p:cNvPr>
          <p:cNvSpPr txBox="1"/>
          <p:nvPr/>
        </p:nvSpPr>
        <p:spPr>
          <a:xfrm>
            <a:off x="1714500" y="2926080"/>
            <a:ext cx="8641080" cy="584775"/>
          </a:xfrm>
          <a:prstGeom prst="rect">
            <a:avLst/>
          </a:prstGeom>
          <a:noFill/>
        </p:spPr>
        <p:txBody>
          <a:bodyPr wrap="square" rtlCol="0">
            <a:spAutoFit/>
          </a:bodyPr>
          <a:lstStyle/>
          <a:p>
            <a:r>
              <a:rPr lang="en-US" sz="3200" dirty="0" err="1"/>
              <a:t>DBPedia</a:t>
            </a:r>
            <a:r>
              <a:rPr lang="en-US" sz="3200" dirty="0"/>
              <a:t> : A large Linked Dataset</a:t>
            </a:r>
          </a:p>
        </p:txBody>
      </p:sp>
    </p:spTree>
    <p:extLst>
      <p:ext uri="{BB962C8B-B14F-4D97-AF65-F5344CB8AC3E}">
        <p14:creationId xmlns:p14="http://schemas.microsoft.com/office/powerpoint/2010/main" val="165371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534BB-F691-412E-8253-AA0201DCBA81}"/>
              </a:ext>
            </a:extLst>
          </p:cNvPr>
          <p:cNvSpPr txBox="1"/>
          <p:nvPr/>
        </p:nvSpPr>
        <p:spPr>
          <a:xfrm>
            <a:off x="1166327" y="1045029"/>
            <a:ext cx="10000783" cy="1938992"/>
          </a:xfrm>
          <a:prstGeom prst="rect">
            <a:avLst/>
          </a:prstGeom>
          <a:noFill/>
        </p:spPr>
        <p:txBody>
          <a:bodyPr wrap="square" rtlCol="0">
            <a:spAutoFit/>
          </a:bodyPr>
          <a:lstStyle/>
          <a:p>
            <a:r>
              <a:rPr lang="en-US" sz="2400" b="1" dirty="0">
                <a:solidFill>
                  <a:srgbClr val="333333"/>
                </a:solidFill>
                <a:latin typeface="Lucida Grande"/>
              </a:rPr>
              <a:t>Linked Data</a:t>
            </a:r>
          </a:p>
          <a:p>
            <a:endParaRPr lang="en-US" sz="2400" dirty="0">
              <a:solidFill>
                <a:srgbClr val="333333"/>
              </a:solidFill>
              <a:latin typeface="Lucida Grande"/>
            </a:endParaRPr>
          </a:p>
          <a:p>
            <a:r>
              <a:rPr lang="en-US" sz="2400" dirty="0">
                <a:solidFill>
                  <a:srgbClr val="333333"/>
                </a:solidFill>
                <a:latin typeface="Lucida Grande"/>
              </a:rPr>
              <a:t>It is about making links, so that a person or machine can explore the web of data.  With linked data, when you have some of it, you can find other, related, data.</a:t>
            </a:r>
          </a:p>
        </p:txBody>
      </p:sp>
      <p:sp>
        <p:nvSpPr>
          <p:cNvPr id="3" name="Rectangle 2">
            <a:extLst>
              <a:ext uri="{FF2B5EF4-FFF2-40B4-BE49-F238E27FC236}">
                <a16:creationId xmlns:a16="http://schemas.microsoft.com/office/drawing/2014/main" id="{8827AD20-DFED-4250-AB38-D747D95CA218}"/>
              </a:ext>
            </a:extLst>
          </p:cNvPr>
          <p:cNvSpPr/>
          <p:nvPr/>
        </p:nvSpPr>
        <p:spPr>
          <a:xfrm>
            <a:off x="1166326" y="3504647"/>
            <a:ext cx="9909343" cy="2031325"/>
          </a:xfrm>
          <a:prstGeom prst="rect">
            <a:avLst/>
          </a:prstGeom>
        </p:spPr>
        <p:txBody>
          <a:bodyPr wrap="square">
            <a:spAutoFit/>
          </a:bodyPr>
          <a:lstStyle/>
          <a:p>
            <a:r>
              <a:rPr lang="en-US" dirty="0">
                <a:solidFill>
                  <a:srgbClr val="333333"/>
                </a:solidFill>
                <a:latin typeface="Lucida Grande"/>
              </a:rPr>
              <a:t>Think about HTML documents; when people started weaving these together with hyperlinks we got a Web of documents. </a:t>
            </a:r>
          </a:p>
          <a:p>
            <a:r>
              <a:rPr lang="en-US" dirty="0">
                <a:solidFill>
                  <a:srgbClr val="333333"/>
                </a:solidFill>
                <a:latin typeface="Lucida Grande"/>
              </a:rPr>
              <a:t>Now think about data; when people started weaving individual bits of data together with RDF triples (that expressed the relationship between these bits of data) we saw the emergence of a Web of data. </a:t>
            </a:r>
          </a:p>
          <a:p>
            <a:r>
              <a:rPr lang="en-US" dirty="0">
                <a:solidFill>
                  <a:srgbClr val="333333"/>
                </a:solidFill>
                <a:latin typeface="Lucida Grande"/>
              </a:rPr>
              <a:t>Linked Data is no more complex than this – </a:t>
            </a:r>
            <a:r>
              <a:rPr lang="en-US" b="1" dirty="0">
                <a:solidFill>
                  <a:srgbClr val="333333"/>
                </a:solidFill>
                <a:latin typeface="Lucida Grande"/>
              </a:rPr>
              <a:t>connecting related data across the Web using URIs, HTTP and RDF. </a:t>
            </a:r>
            <a:endParaRPr lang="en-US" b="1" dirty="0"/>
          </a:p>
        </p:txBody>
      </p:sp>
    </p:spTree>
    <p:extLst>
      <p:ext uri="{BB962C8B-B14F-4D97-AF65-F5344CB8AC3E}">
        <p14:creationId xmlns:p14="http://schemas.microsoft.com/office/powerpoint/2010/main" val="1543410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7E674A-3422-4FA3-9592-B04140C6FB15}"/>
              </a:ext>
            </a:extLst>
          </p:cNvPr>
          <p:cNvSpPr/>
          <p:nvPr/>
        </p:nvSpPr>
        <p:spPr>
          <a:xfrm>
            <a:off x="2510790" y="2694355"/>
            <a:ext cx="7410450" cy="830997"/>
          </a:xfrm>
          <a:prstGeom prst="rect">
            <a:avLst/>
          </a:prstGeom>
        </p:spPr>
        <p:txBody>
          <a:bodyPr wrap="square">
            <a:spAutoFit/>
          </a:bodyPr>
          <a:lstStyle/>
          <a:p>
            <a:r>
              <a:rPr lang="en-US" sz="2400" i="1" dirty="0">
                <a:solidFill>
                  <a:srgbClr val="333333"/>
                </a:solidFill>
                <a:latin typeface="Lucida Grande"/>
              </a:rPr>
              <a:t>Linked Data</a:t>
            </a:r>
            <a:r>
              <a:rPr lang="en-US" sz="2400" dirty="0">
                <a:solidFill>
                  <a:srgbClr val="333333"/>
                </a:solidFill>
                <a:latin typeface="Lucida Grande"/>
              </a:rPr>
              <a:t> isn’t about rebranding the Semantic Web, it’s about clarifying its fundamentals.</a:t>
            </a:r>
            <a:endParaRPr lang="en-US" sz="2400" dirty="0"/>
          </a:p>
        </p:txBody>
      </p:sp>
    </p:spTree>
    <p:extLst>
      <p:ext uri="{BB962C8B-B14F-4D97-AF65-F5344CB8AC3E}">
        <p14:creationId xmlns:p14="http://schemas.microsoft.com/office/powerpoint/2010/main" val="2849413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C19ACB-7475-4F49-BE48-DF6C2E9AB17E}"/>
              </a:ext>
            </a:extLst>
          </p:cNvPr>
          <p:cNvSpPr txBox="1"/>
          <p:nvPr/>
        </p:nvSpPr>
        <p:spPr>
          <a:xfrm>
            <a:off x="902825" y="1024482"/>
            <a:ext cx="5903089" cy="461665"/>
          </a:xfrm>
          <a:prstGeom prst="rect">
            <a:avLst/>
          </a:prstGeom>
          <a:noFill/>
        </p:spPr>
        <p:txBody>
          <a:bodyPr wrap="square" rtlCol="0">
            <a:spAutoFit/>
          </a:bodyPr>
          <a:lstStyle/>
          <a:p>
            <a:r>
              <a:rPr lang="en-US" sz="2400" b="1" dirty="0"/>
              <a:t>RDF : Resource Description Framework</a:t>
            </a:r>
          </a:p>
        </p:txBody>
      </p:sp>
      <p:sp>
        <p:nvSpPr>
          <p:cNvPr id="3" name="TextBox 2">
            <a:extLst>
              <a:ext uri="{FF2B5EF4-FFF2-40B4-BE49-F238E27FC236}">
                <a16:creationId xmlns:a16="http://schemas.microsoft.com/office/drawing/2014/main" id="{D42A263D-6B93-4B3E-A8CD-E22793178289}"/>
              </a:ext>
            </a:extLst>
          </p:cNvPr>
          <p:cNvSpPr txBox="1"/>
          <p:nvPr/>
        </p:nvSpPr>
        <p:spPr>
          <a:xfrm>
            <a:off x="902825" y="1794076"/>
            <a:ext cx="9028253" cy="2677656"/>
          </a:xfrm>
          <a:prstGeom prst="rect">
            <a:avLst/>
          </a:prstGeom>
          <a:noFill/>
        </p:spPr>
        <p:txBody>
          <a:bodyPr wrap="square" rtlCol="0">
            <a:spAutoFit/>
          </a:bodyPr>
          <a:lstStyle/>
          <a:p>
            <a:r>
              <a:rPr lang="en-US" sz="2400" dirty="0"/>
              <a:t>RDF is a language for the representation of resources:</a:t>
            </a:r>
          </a:p>
          <a:p>
            <a:endParaRPr lang="en-US" sz="2400" dirty="0"/>
          </a:p>
          <a:p>
            <a:pPr marL="342900" indent="-342900">
              <a:buFont typeface="Arial" panose="020B0604020202020204" pitchFamily="34" charset="0"/>
              <a:buChar char="•"/>
            </a:pPr>
            <a:r>
              <a:rPr lang="en-US" sz="2400" dirty="0"/>
              <a:t>A Resource can be anything</a:t>
            </a:r>
          </a:p>
          <a:p>
            <a:pPr marL="342900" indent="-342900">
              <a:buFont typeface="Arial" panose="020B0604020202020204" pitchFamily="34" charset="0"/>
              <a:buChar char="•"/>
            </a:pPr>
            <a:r>
              <a:rPr lang="en-US" sz="2400" dirty="0"/>
              <a:t>Within the context of the Web, relevance is given to Web Resources  .i.e. anything that can be located via a URL.</a:t>
            </a:r>
          </a:p>
          <a:p>
            <a:pPr marL="342900" indent="-342900">
              <a:buFont typeface="Arial" panose="020B0604020202020204" pitchFamily="34" charset="0"/>
              <a:buChar char="•"/>
            </a:pPr>
            <a:r>
              <a:rPr lang="en-US" sz="2400" dirty="0"/>
              <a:t>The basic building block is the statement (or triple)</a:t>
            </a:r>
          </a:p>
          <a:p>
            <a:pPr marL="342900" indent="-342900">
              <a:buFont typeface="Arial" panose="020B0604020202020204" pitchFamily="34" charset="0"/>
              <a:buChar char="•"/>
            </a:pPr>
            <a:r>
              <a:rPr lang="en-US" sz="2400" dirty="0"/>
              <a:t>One of the main applications : Data Integration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64BC1-1A65-467E-919A-93C502F40595}"/>
              </a:ext>
            </a:extLst>
          </p:cNvPr>
          <p:cNvSpPr txBox="1"/>
          <p:nvPr/>
        </p:nvSpPr>
        <p:spPr>
          <a:xfrm>
            <a:off x="782320" y="1503680"/>
            <a:ext cx="8575040" cy="3046988"/>
          </a:xfrm>
          <a:prstGeom prst="rect">
            <a:avLst/>
          </a:prstGeom>
          <a:noFill/>
        </p:spPr>
        <p:txBody>
          <a:bodyPr wrap="square" rtlCol="0">
            <a:spAutoFit/>
          </a:bodyPr>
          <a:lstStyle/>
          <a:p>
            <a:r>
              <a:rPr lang="en-US" sz="2400" b="1" dirty="0"/>
              <a:t>RDF Overview</a:t>
            </a:r>
          </a:p>
          <a:p>
            <a:endParaRPr lang="en-US" sz="2400" dirty="0"/>
          </a:p>
          <a:p>
            <a:pPr marL="342900" indent="-342900">
              <a:buFont typeface="Arial" panose="020B0604020202020204" pitchFamily="34" charset="0"/>
              <a:buChar char="•"/>
            </a:pPr>
            <a:r>
              <a:rPr lang="en-US" sz="2400" dirty="0"/>
              <a:t>W3C Recommendation since 1998</a:t>
            </a:r>
          </a:p>
          <a:p>
            <a:pPr marL="342900" indent="-342900">
              <a:buFont typeface="Arial" panose="020B0604020202020204" pitchFamily="34" charset="0"/>
              <a:buChar char="•"/>
            </a:pPr>
            <a:r>
              <a:rPr lang="en-US" sz="2400" dirty="0"/>
              <a:t>RDF is also a Data Model.</a:t>
            </a:r>
          </a:p>
          <a:p>
            <a:pPr marL="342900" indent="-342900">
              <a:buFont typeface="Arial" panose="020B0604020202020204" pitchFamily="34" charset="0"/>
              <a:buChar char="•"/>
            </a:pPr>
            <a:r>
              <a:rPr lang="en-US" sz="2400" dirty="0"/>
              <a:t>Originally used for metadata for web resources, then generalized for other applications.</a:t>
            </a:r>
          </a:p>
          <a:p>
            <a:pPr marL="342900" indent="-342900">
              <a:buFont typeface="Arial" panose="020B0604020202020204" pitchFamily="34" charset="0"/>
              <a:buChar char="•"/>
            </a:pPr>
            <a:r>
              <a:rPr lang="en-US" sz="2400" dirty="0"/>
              <a:t>Universal, machine readable exchange format.</a:t>
            </a:r>
          </a:p>
          <a:p>
            <a:pPr marL="342900" indent="-342900">
              <a:buFont typeface="Arial" panose="020B0604020202020204" pitchFamily="34" charset="0"/>
              <a:buChar char="•"/>
            </a:pPr>
            <a:r>
              <a:rPr lang="en-US" sz="2400" dirty="0"/>
              <a:t>Data Structured in graphs (vertices, edges)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3" cstate="print"/>
          <a:srcRect l="22649" t="12949" r="16252" b="20594"/>
          <a:stretch/>
        </p:blipFill>
        <p:spPr bwMode="auto">
          <a:xfrm>
            <a:off x="763674" y="663191"/>
            <a:ext cx="7887957" cy="5039134"/>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rotWithShape="1">
          <a:blip r:embed="rId3" cstate="print"/>
          <a:srcRect l="18375" t="23776" r="17204" b="29167"/>
          <a:stretch/>
        </p:blipFill>
        <p:spPr bwMode="auto">
          <a:xfrm>
            <a:off x="1722474" y="1743739"/>
            <a:ext cx="8048849" cy="2996011"/>
          </a:xfrm>
          <a:prstGeom prst="rect">
            <a:avLst/>
          </a:prstGeom>
          <a:noFill/>
          <a:ln w="9525">
            <a:noFill/>
            <a:miter lim="800000"/>
            <a:headEnd/>
            <a:tailEnd/>
          </a:ln>
        </p:spPr>
      </p:pic>
      <p:sp>
        <p:nvSpPr>
          <p:cNvPr id="2" name="TextBox 1">
            <a:extLst>
              <a:ext uri="{FF2B5EF4-FFF2-40B4-BE49-F238E27FC236}">
                <a16:creationId xmlns:a16="http://schemas.microsoft.com/office/drawing/2014/main" id="{980DBFC1-E178-4572-A5D3-0A74B4A9C383}"/>
              </a:ext>
            </a:extLst>
          </p:cNvPr>
          <p:cNvSpPr txBox="1"/>
          <p:nvPr/>
        </p:nvSpPr>
        <p:spPr>
          <a:xfrm>
            <a:off x="1626780" y="1158964"/>
            <a:ext cx="5879805" cy="584775"/>
          </a:xfrm>
          <a:prstGeom prst="rect">
            <a:avLst/>
          </a:prstGeom>
          <a:noFill/>
        </p:spPr>
        <p:txBody>
          <a:bodyPr wrap="square" rtlCol="0">
            <a:spAutoFit/>
          </a:bodyPr>
          <a:lstStyle/>
          <a:p>
            <a:r>
              <a:rPr lang="en-US" sz="3200" b="1" dirty="0"/>
              <a:t>Parts of RDF Graphs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87DDAF-8CDF-4E65-AF0B-B5E29FC0393B}"/>
              </a:ext>
            </a:extLst>
          </p:cNvPr>
          <p:cNvSpPr/>
          <p:nvPr/>
        </p:nvSpPr>
        <p:spPr>
          <a:xfrm>
            <a:off x="696686" y="977645"/>
            <a:ext cx="4528457" cy="4564648"/>
          </a:xfrm>
          <a:prstGeom prst="rect">
            <a:avLst/>
          </a:prstGeom>
        </p:spPr>
        <p:txBody>
          <a:bodyPr wrap="square">
            <a:spAutoFit/>
          </a:bodyPr>
          <a:lstStyle/>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Introduction</a:t>
            </a:r>
            <a:endParaRPr lang="en-US" sz="1400" b="1"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Overview of the Semantic Web</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How interrelated datasets (linked data) work</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Triples vs relations (tables)</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Semantic Web Standards</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RDF, OWL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SPARQL Syntax</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SELECT, WHERE, LIMIT, variables,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Shortcuts, graphs, and unions</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Querying a Semantic Website</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Accessing a SPARQL Endpoint</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Querying a dataset</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Advanced SPARQL Constructs</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FILTER, OPTIONAL,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B0EE6DD-7EAF-452A-8202-804C899BEA8D}"/>
              </a:ext>
            </a:extLst>
          </p:cNvPr>
          <p:cNvSpPr/>
          <p:nvPr/>
        </p:nvSpPr>
        <p:spPr>
          <a:xfrm>
            <a:off x="6464439" y="1088177"/>
            <a:ext cx="4809811" cy="2924775"/>
          </a:xfrm>
          <a:prstGeom prst="rect">
            <a:avLst/>
          </a:prstGeom>
        </p:spPr>
        <p:txBody>
          <a:bodyPr wrap="square">
            <a:spAutoFit/>
          </a:bodyPr>
          <a:lstStyle/>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Modelling Semantic Data</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URI, URL, URN, Namespace,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Semantic Web standards (RDF, OWL,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Integrating SPARQL into an Application</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Java libraries (Jena, etc.)</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Transitioning a Website into a Semantic Web Website</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Converting data into semantic data</a:t>
            </a:r>
            <a:endParaRPr lang="en-US" sz="1400"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675"/>
              </a:spcAft>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Troubleshooting</a:t>
            </a:r>
            <a:endParaRPr lang="en-US" sz="1400" b="1" dirty="0">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400" b="1" dirty="0">
                <a:solidFill>
                  <a:srgbClr val="333333"/>
                </a:solidFill>
                <a:latin typeface="Helvetica" panose="020B0604020202020204" pitchFamily="34" charset="0"/>
                <a:ea typeface="Times New Roman" panose="02020603050405020304" pitchFamily="18" charset="0"/>
                <a:cs typeface="Arial" panose="020B0604020202020204" pitchFamily="34" charset="0"/>
              </a:rPr>
              <a:t>Summary and Conclusion</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object 5">
            <a:extLst>
              <a:ext uri="{FF2B5EF4-FFF2-40B4-BE49-F238E27FC236}">
                <a16:creationId xmlns:a16="http://schemas.microsoft.com/office/drawing/2014/main" id="{A8F73BDD-EF38-48A3-9354-F48AC7BDF46B}"/>
              </a:ext>
            </a:extLst>
          </p:cNvPr>
          <p:cNvSpPr/>
          <p:nvPr/>
        </p:nvSpPr>
        <p:spPr>
          <a:xfrm>
            <a:off x="7081068" y="4980191"/>
            <a:ext cx="2474705" cy="562102"/>
          </a:xfrm>
          <a:prstGeom prst="rect">
            <a:avLst/>
          </a:prstGeom>
          <a:blipFill>
            <a:blip r:embed="rId2"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0A3E0778-BFA8-4B24-A728-25081D8DD5D8}"/>
              </a:ext>
            </a:extLst>
          </p:cNvPr>
          <p:cNvSpPr txBox="1"/>
          <p:nvPr/>
        </p:nvSpPr>
        <p:spPr>
          <a:xfrm>
            <a:off x="6791325" y="5542293"/>
            <a:ext cx="3514725" cy="369332"/>
          </a:xfrm>
          <a:prstGeom prst="rect">
            <a:avLst/>
          </a:prstGeom>
          <a:noFill/>
        </p:spPr>
        <p:txBody>
          <a:bodyPr wrap="square" rtlCol="0">
            <a:spAutoFit/>
          </a:bodyPr>
          <a:lstStyle/>
          <a:p>
            <a:r>
              <a:rPr lang="en-US" dirty="0"/>
              <a:t>Ajay Singhal : Skype: aksing1711</a:t>
            </a:r>
          </a:p>
        </p:txBody>
      </p:sp>
    </p:spTree>
    <p:extLst>
      <p:ext uri="{BB962C8B-B14F-4D97-AF65-F5344CB8AC3E}">
        <p14:creationId xmlns:p14="http://schemas.microsoft.com/office/powerpoint/2010/main" val="1477002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cstate="print"/>
          <a:srcRect l="16398" t="17574" r="16252" b="8333"/>
          <a:stretch/>
        </p:blipFill>
        <p:spPr bwMode="auto">
          <a:xfrm>
            <a:off x="2092170" y="756822"/>
            <a:ext cx="7935756" cy="5466426"/>
          </a:xfrm>
          <a:prstGeom prst="rect">
            <a:avLst/>
          </a:prstGeom>
          <a:solidFill>
            <a:srgbClr val="FFFFFF"/>
          </a:solidFill>
          <a:ln>
            <a:headEnd/>
            <a:tailEnd/>
          </a:ln>
        </p:spPr>
        <p:style>
          <a:lnRef idx="2">
            <a:schemeClr val="dk1"/>
          </a:lnRef>
          <a:fillRef idx="1">
            <a:schemeClr val="lt1"/>
          </a:fillRef>
          <a:effectRef idx="0">
            <a:schemeClr val="dk1"/>
          </a:effectRef>
          <a:fontRef idx="minor">
            <a:schemeClr val="dk1"/>
          </a:fontRef>
        </p:style>
      </p:pic>
      <p:sp>
        <p:nvSpPr>
          <p:cNvPr id="5" name="Rectangle 4"/>
          <p:cNvSpPr/>
          <p:nvPr/>
        </p:nvSpPr>
        <p:spPr>
          <a:xfrm>
            <a:off x="1524000" y="57703"/>
            <a:ext cx="9144000" cy="584775"/>
          </a:xfrm>
          <a:prstGeom prst="rect">
            <a:avLst/>
          </a:prstGeom>
          <a:solidFill>
            <a:schemeClr val="bg1"/>
          </a:solidFill>
        </p:spPr>
        <p:txBody>
          <a:bodyPr wrap="square">
            <a:spAutoFit/>
          </a:bodyPr>
          <a:lstStyle/>
          <a:p>
            <a:pPr algn="ctr"/>
            <a:r>
              <a:rPr lang="en-US" sz="3200" b="1" dirty="0"/>
              <a:t>WHAT IS RDF?</a:t>
            </a:r>
          </a:p>
        </p:txBody>
      </p:sp>
    </p:spTree>
    <p:extLst>
      <p:ext uri="{BB962C8B-B14F-4D97-AF65-F5344CB8AC3E}">
        <p14:creationId xmlns:p14="http://schemas.microsoft.com/office/powerpoint/2010/main" val="961957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l="5857" t="3125" r="12233" b="10416"/>
          <a:stretch>
            <a:fillRect/>
          </a:stretch>
        </p:blipFill>
        <p:spPr bwMode="auto">
          <a:xfrm>
            <a:off x="521781" y="307910"/>
            <a:ext cx="8919931" cy="5886682"/>
          </a:xfrm>
          <a:prstGeom prst="rect">
            <a:avLst/>
          </a:prstGeom>
          <a:noFill/>
          <a:ln w="9525">
            <a:noFill/>
            <a:miter lim="800000"/>
            <a:headEnd/>
            <a:tailEnd/>
          </a:ln>
        </p:spPr>
      </p:pic>
      <p:sp>
        <p:nvSpPr>
          <p:cNvPr id="2" name="Rectangle 1">
            <a:extLst>
              <a:ext uri="{FF2B5EF4-FFF2-40B4-BE49-F238E27FC236}">
                <a16:creationId xmlns:a16="http://schemas.microsoft.com/office/drawing/2014/main" id="{A3F9D244-8ECB-44F5-A176-5B1EBB0B41F1}"/>
              </a:ext>
            </a:extLst>
          </p:cNvPr>
          <p:cNvSpPr/>
          <p:nvPr/>
        </p:nvSpPr>
        <p:spPr>
          <a:xfrm>
            <a:off x="8208802" y="5732368"/>
            <a:ext cx="2130251" cy="462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332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srcRect l="11713" t="11168" r="8053" b="19791"/>
          <a:stretch/>
        </p:blipFill>
        <p:spPr bwMode="auto">
          <a:xfrm>
            <a:off x="580315" y="861237"/>
            <a:ext cx="9658838" cy="5235238"/>
          </a:xfrm>
          <a:prstGeom prst="rect">
            <a:avLst/>
          </a:prstGeom>
          <a:noFill/>
          <a:ln w="9525">
            <a:noFill/>
            <a:miter lim="800000"/>
            <a:headEnd/>
            <a:tailEnd/>
          </a:ln>
        </p:spPr>
      </p:pic>
    </p:spTree>
    <p:extLst>
      <p:ext uri="{BB962C8B-B14F-4D97-AF65-F5344CB8AC3E}">
        <p14:creationId xmlns:p14="http://schemas.microsoft.com/office/powerpoint/2010/main" val="3015936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print"/>
          <a:srcRect l="4685" t="4166" r="18630" b="12072"/>
          <a:stretch/>
        </p:blipFill>
        <p:spPr bwMode="auto">
          <a:xfrm>
            <a:off x="658751" y="435944"/>
            <a:ext cx="7921724" cy="5642626"/>
          </a:xfrm>
          <a:prstGeom prst="rect">
            <a:avLst/>
          </a:prstGeom>
          <a:noFill/>
          <a:ln w="9525">
            <a:noFill/>
            <a:miter lim="800000"/>
            <a:headEnd/>
            <a:tailEnd/>
          </a:ln>
        </p:spPr>
      </p:pic>
    </p:spTree>
    <p:extLst>
      <p:ext uri="{BB962C8B-B14F-4D97-AF65-F5344CB8AC3E}">
        <p14:creationId xmlns:p14="http://schemas.microsoft.com/office/powerpoint/2010/main" val="1122880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l="10542" t="5208" r="16837" b="17708"/>
          <a:stretch>
            <a:fillRect/>
          </a:stretch>
        </p:blipFill>
        <p:spPr bwMode="auto">
          <a:xfrm>
            <a:off x="641257" y="526672"/>
            <a:ext cx="8747292" cy="5393920"/>
          </a:xfrm>
          <a:prstGeom prst="rect">
            <a:avLst/>
          </a:prstGeom>
          <a:noFill/>
          <a:ln w="9525">
            <a:noFill/>
            <a:miter lim="800000"/>
            <a:headEnd/>
            <a:tailEnd/>
          </a:ln>
        </p:spPr>
      </p:pic>
    </p:spTree>
    <p:extLst>
      <p:ext uri="{BB962C8B-B14F-4D97-AF65-F5344CB8AC3E}">
        <p14:creationId xmlns:p14="http://schemas.microsoft.com/office/powerpoint/2010/main" val="2524578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srcRect l="9370" t="8243" r="16838" b="9375"/>
          <a:stretch/>
        </p:blipFill>
        <p:spPr bwMode="auto">
          <a:xfrm>
            <a:off x="1758462" y="1278384"/>
            <a:ext cx="7358905" cy="4604208"/>
          </a:xfrm>
          <a:prstGeom prst="rect">
            <a:avLst/>
          </a:prstGeom>
          <a:noFill/>
          <a:ln w="9525">
            <a:noFill/>
            <a:miter lim="800000"/>
            <a:headEnd/>
            <a:tailEnd/>
          </a:ln>
        </p:spPr>
      </p:pic>
      <p:sp>
        <p:nvSpPr>
          <p:cNvPr id="2" name="Rectangle 1">
            <a:extLst>
              <a:ext uri="{FF2B5EF4-FFF2-40B4-BE49-F238E27FC236}">
                <a16:creationId xmlns:a16="http://schemas.microsoft.com/office/drawing/2014/main" id="{9D6F516E-889B-4DCC-AA0A-082F8F90A8A6}"/>
              </a:ext>
            </a:extLst>
          </p:cNvPr>
          <p:cNvSpPr/>
          <p:nvPr/>
        </p:nvSpPr>
        <p:spPr>
          <a:xfrm>
            <a:off x="7244862" y="5189256"/>
            <a:ext cx="2291024" cy="1024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352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E2B57-B682-4CFA-8162-CB8BA9375DC3}"/>
              </a:ext>
            </a:extLst>
          </p:cNvPr>
          <p:cNvPicPr>
            <a:picLocks noChangeAspect="1"/>
          </p:cNvPicPr>
          <p:nvPr/>
        </p:nvPicPr>
        <p:blipFill rotWithShape="1">
          <a:blip r:embed="rId2"/>
          <a:srcRect l="5843" t="18140" r="29971" b="28992"/>
          <a:stretch/>
        </p:blipFill>
        <p:spPr>
          <a:xfrm>
            <a:off x="637954" y="430618"/>
            <a:ext cx="6471579" cy="2998382"/>
          </a:xfrm>
          <a:prstGeom prst="rect">
            <a:avLst/>
          </a:prstGeom>
          <a:ln>
            <a:solidFill>
              <a:schemeClr val="bg1">
                <a:lumMod val="75000"/>
              </a:schemeClr>
            </a:solidFill>
          </a:ln>
        </p:spPr>
      </p:pic>
      <p:pic>
        <p:nvPicPr>
          <p:cNvPr id="3" name="Picture 2">
            <a:extLst>
              <a:ext uri="{FF2B5EF4-FFF2-40B4-BE49-F238E27FC236}">
                <a16:creationId xmlns:a16="http://schemas.microsoft.com/office/drawing/2014/main" id="{BC664A45-A327-43B7-A935-3D0BCEB863C6}"/>
              </a:ext>
            </a:extLst>
          </p:cNvPr>
          <p:cNvPicPr>
            <a:picLocks noChangeAspect="1"/>
          </p:cNvPicPr>
          <p:nvPr/>
        </p:nvPicPr>
        <p:blipFill rotWithShape="1">
          <a:blip r:embed="rId3"/>
          <a:srcRect l="9069" t="22325" r="12528" b="11008"/>
          <a:stretch/>
        </p:blipFill>
        <p:spPr>
          <a:xfrm>
            <a:off x="6552416" y="733646"/>
            <a:ext cx="5001630" cy="2392326"/>
          </a:xfrm>
          <a:prstGeom prst="rect">
            <a:avLst/>
          </a:prstGeom>
          <a:ln>
            <a:solidFill>
              <a:schemeClr val="tx1"/>
            </a:solidFill>
          </a:ln>
        </p:spPr>
      </p:pic>
      <p:pic>
        <p:nvPicPr>
          <p:cNvPr id="4" name="Picture 3">
            <a:extLst>
              <a:ext uri="{FF2B5EF4-FFF2-40B4-BE49-F238E27FC236}">
                <a16:creationId xmlns:a16="http://schemas.microsoft.com/office/drawing/2014/main" id="{AA702ACB-B307-478F-BC0F-80E6E61BB4AD}"/>
              </a:ext>
            </a:extLst>
          </p:cNvPr>
          <p:cNvPicPr>
            <a:picLocks noChangeAspect="1"/>
          </p:cNvPicPr>
          <p:nvPr/>
        </p:nvPicPr>
        <p:blipFill rotWithShape="1">
          <a:blip r:embed="rId4"/>
          <a:srcRect l="16047" t="39225" r="19941" b="27597"/>
          <a:stretch/>
        </p:blipFill>
        <p:spPr>
          <a:xfrm>
            <a:off x="5737285" y="4036385"/>
            <a:ext cx="5816761" cy="1695896"/>
          </a:xfrm>
          <a:prstGeom prst="rect">
            <a:avLst/>
          </a:prstGeom>
          <a:ln>
            <a:solidFill>
              <a:schemeClr val="tx1"/>
            </a:solidFill>
          </a:ln>
        </p:spPr>
      </p:pic>
      <p:pic>
        <p:nvPicPr>
          <p:cNvPr id="5" name="Picture 4">
            <a:extLst>
              <a:ext uri="{FF2B5EF4-FFF2-40B4-BE49-F238E27FC236}">
                <a16:creationId xmlns:a16="http://schemas.microsoft.com/office/drawing/2014/main" id="{26950815-F89C-40D7-80BC-C86F61C1E469}"/>
              </a:ext>
            </a:extLst>
          </p:cNvPr>
          <p:cNvPicPr>
            <a:picLocks noChangeAspect="1"/>
          </p:cNvPicPr>
          <p:nvPr/>
        </p:nvPicPr>
        <p:blipFill rotWithShape="1">
          <a:blip r:embed="rId5"/>
          <a:srcRect t="5116" r="53582" b="50000"/>
          <a:stretch/>
        </p:blipFill>
        <p:spPr>
          <a:xfrm>
            <a:off x="962714" y="3878891"/>
            <a:ext cx="3697106" cy="2010884"/>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1BB74744-F1BC-4247-B0E0-444FE977589D}"/>
              </a:ext>
            </a:extLst>
          </p:cNvPr>
          <p:cNvSpPr txBox="1"/>
          <p:nvPr/>
        </p:nvSpPr>
        <p:spPr>
          <a:xfrm>
            <a:off x="3873743" y="6058050"/>
            <a:ext cx="2537690" cy="369332"/>
          </a:xfrm>
          <a:prstGeom prst="rect">
            <a:avLst/>
          </a:prstGeom>
          <a:noFill/>
        </p:spPr>
        <p:txBody>
          <a:bodyPr wrap="square" rtlCol="0">
            <a:spAutoFit/>
          </a:bodyPr>
          <a:lstStyle/>
          <a:p>
            <a:r>
              <a:rPr lang="en-US" i="1" dirty="0"/>
              <a:t>Concept of Blank Nodes</a:t>
            </a:r>
          </a:p>
        </p:txBody>
      </p:sp>
    </p:spTree>
    <p:extLst>
      <p:ext uri="{BB962C8B-B14F-4D97-AF65-F5344CB8AC3E}">
        <p14:creationId xmlns:p14="http://schemas.microsoft.com/office/powerpoint/2010/main" val="1463728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0AEC4D-C8DC-4950-9B36-E88DCC8798B9}"/>
              </a:ext>
            </a:extLst>
          </p:cNvPr>
          <p:cNvSpPr txBox="1"/>
          <p:nvPr/>
        </p:nvSpPr>
        <p:spPr>
          <a:xfrm>
            <a:off x="723014" y="1254641"/>
            <a:ext cx="9505507" cy="3785652"/>
          </a:xfrm>
          <a:prstGeom prst="rect">
            <a:avLst/>
          </a:prstGeom>
          <a:noFill/>
        </p:spPr>
        <p:txBody>
          <a:bodyPr wrap="square" rtlCol="0">
            <a:spAutoFit/>
          </a:bodyPr>
          <a:lstStyle/>
          <a:p>
            <a:r>
              <a:rPr lang="en-US" sz="2400" b="1" dirty="0"/>
              <a:t>Named Graphs</a:t>
            </a:r>
          </a:p>
          <a:p>
            <a:endParaRPr lang="en-US" sz="2400" dirty="0"/>
          </a:p>
          <a:p>
            <a:pPr marL="342900" indent="-342900">
              <a:buFont typeface="Arial" panose="020B0604020202020204" pitchFamily="34" charset="0"/>
              <a:buChar char="•"/>
            </a:pPr>
            <a:r>
              <a:rPr lang="en-US" sz="2400" dirty="0"/>
              <a:t>A triple dataset ( a set of RDF triples) is a graph (RDF Graph)</a:t>
            </a:r>
          </a:p>
          <a:p>
            <a:pPr marL="342900" indent="-342900">
              <a:buFont typeface="Arial" panose="020B0604020202020204" pitchFamily="34" charset="0"/>
              <a:buChar char="•"/>
            </a:pPr>
            <a:r>
              <a:rPr lang="en-US" sz="2400" dirty="0"/>
              <a:t>Multiple RDF Graphs can be merged into one “default graph” </a:t>
            </a:r>
          </a:p>
          <a:p>
            <a:pPr marL="342900" indent="-342900">
              <a:buFont typeface="Arial" panose="020B0604020202020204" pitchFamily="34" charset="0"/>
              <a:buChar char="•"/>
            </a:pPr>
            <a:r>
              <a:rPr lang="en-US" sz="2400" dirty="0"/>
              <a:t>The datasets we specify are added together to form “default graph”</a:t>
            </a:r>
          </a:p>
          <a:p>
            <a:pPr marL="342900" indent="-342900">
              <a:buFont typeface="Arial" panose="020B0604020202020204" pitchFamily="34" charset="0"/>
              <a:buChar char="•"/>
            </a:pPr>
            <a:r>
              <a:rPr lang="en-US" sz="2400" dirty="0"/>
              <a:t>To identify source of origin(provenance) Named Graphs can be used.</a:t>
            </a:r>
          </a:p>
          <a:p>
            <a:pPr marL="342900" indent="-342900">
              <a:buFont typeface="Arial" panose="020B0604020202020204" pitchFamily="34" charset="0"/>
              <a:buChar char="•"/>
            </a:pPr>
            <a:r>
              <a:rPr lang="en-US" sz="2400" dirty="0"/>
              <a:t>Named Graphs are a convenient mechanism of “partitioning” a triple store </a:t>
            </a:r>
            <a:r>
              <a:rPr lang="en-US" sz="2400" dirty="0" err="1"/>
              <a:t>ie</a:t>
            </a:r>
            <a:r>
              <a:rPr lang="en-US" sz="2400" dirty="0"/>
              <a:t> storing many independent but possibly related graphs.</a:t>
            </a:r>
          </a:p>
          <a:p>
            <a:pPr marL="342900" indent="-342900">
              <a:buFont typeface="Arial" panose="020B0604020202020204" pitchFamily="34" charset="0"/>
              <a:buChar char="•"/>
            </a:pPr>
            <a:r>
              <a:rPr lang="en-US" sz="2400" dirty="0"/>
              <a:t>Names for the named graphs are URIs ,so we can refer them in RDF Statements.</a:t>
            </a:r>
          </a:p>
        </p:txBody>
      </p:sp>
    </p:spTree>
    <p:extLst>
      <p:ext uri="{BB962C8B-B14F-4D97-AF65-F5344CB8AC3E}">
        <p14:creationId xmlns:p14="http://schemas.microsoft.com/office/powerpoint/2010/main" val="2579887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638B82-3C1D-4153-9CA5-EE1902127523}"/>
              </a:ext>
            </a:extLst>
          </p:cNvPr>
          <p:cNvSpPr txBox="1"/>
          <p:nvPr/>
        </p:nvSpPr>
        <p:spPr>
          <a:xfrm>
            <a:off x="1180214" y="797442"/>
            <a:ext cx="9388549" cy="4401205"/>
          </a:xfrm>
          <a:prstGeom prst="rect">
            <a:avLst/>
          </a:prstGeom>
          <a:noFill/>
        </p:spPr>
        <p:txBody>
          <a:bodyPr wrap="square" rtlCol="0">
            <a:spAutoFit/>
          </a:bodyPr>
          <a:lstStyle/>
          <a:p>
            <a:r>
              <a:rPr lang="en-US" sz="2800" b="1" dirty="0"/>
              <a:t>Why Sparql?</a:t>
            </a:r>
          </a:p>
          <a:p>
            <a:endParaRPr lang="en-US" sz="2800" dirty="0"/>
          </a:p>
          <a:p>
            <a:r>
              <a:rPr lang="en-US" sz="2800" dirty="0"/>
              <a:t>Sparql Lets us:</a:t>
            </a:r>
          </a:p>
          <a:p>
            <a:pPr marL="457200" indent="-457200">
              <a:buFont typeface="Arial" panose="020B0604020202020204" pitchFamily="34" charset="0"/>
              <a:buChar char="•"/>
            </a:pPr>
            <a:r>
              <a:rPr lang="en-US" sz="2800" dirty="0"/>
              <a:t>Pull values from structured and semi-structured data represented in RDF.</a:t>
            </a:r>
          </a:p>
          <a:p>
            <a:pPr marL="457200" indent="-457200">
              <a:buFont typeface="Arial" panose="020B0604020202020204" pitchFamily="34" charset="0"/>
              <a:buChar char="•"/>
            </a:pPr>
            <a:r>
              <a:rPr lang="en-US" sz="2800" dirty="0"/>
              <a:t>Explore RDF data by querying unknown relationships.</a:t>
            </a:r>
          </a:p>
          <a:p>
            <a:pPr marL="457200" indent="-457200">
              <a:buFont typeface="Arial" panose="020B0604020202020204" pitchFamily="34" charset="0"/>
              <a:buChar char="•"/>
            </a:pPr>
            <a:r>
              <a:rPr lang="en-US" sz="2800" dirty="0"/>
              <a:t>Perform complex joins of disparate RDF repositories in a single query</a:t>
            </a:r>
          </a:p>
          <a:p>
            <a:pPr marL="457200" indent="-457200">
              <a:buFont typeface="Arial" panose="020B0604020202020204" pitchFamily="34" charset="0"/>
              <a:buChar char="•"/>
            </a:pPr>
            <a:r>
              <a:rPr lang="en-US" sz="2800" dirty="0"/>
              <a:t>Transform RDF data from one vocabulary to another.</a:t>
            </a:r>
          </a:p>
          <a:p>
            <a:pPr marL="457200" indent="-457200">
              <a:buFont typeface="Arial" panose="020B0604020202020204" pitchFamily="34" charset="0"/>
              <a:buChar char="•"/>
            </a:pPr>
            <a:r>
              <a:rPr lang="en-US" sz="2800" dirty="0"/>
              <a:t>Develop higher-level cross-platform application.</a:t>
            </a:r>
          </a:p>
        </p:txBody>
      </p:sp>
    </p:spTree>
    <p:extLst>
      <p:ext uri="{BB962C8B-B14F-4D97-AF65-F5344CB8AC3E}">
        <p14:creationId xmlns:p14="http://schemas.microsoft.com/office/powerpoint/2010/main" val="585050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3" cstate="print"/>
          <a:srcRect l="16398" t="14271" r="16252" b="18163"/>
          <a:stretch/>
        </p:blipFill>
        <p:spPr bwMode="auto">
          <a:xfrm>
            <a:off x="1715387" y="715616"/>
            <a:ext cx="8170906" cy="5257800"/>
          </a:xfrm>
          <a:prstGeom prst="rect">
            <a:avLst/>
          </a:prstGeom>
          <a:noFill/>
          <a:ln w="9525">
            <a:noFill/>
            <a:miter lim="800000"/>
            <a:headEnd/>
            <a:tailEnd/>
          </a:ln>
        </p:spPr>
      </p:pic>
      <p:sp>
        <p:nvSpPr>
          <p:cNvPr id="3" name="Rectangle 2"/>
          <p:cNvSpPr/>
          <p:nvPr/>
        </p:nvSpPr>
        <p:spPr>
          <a:xfrm>
            <a:off x="749095" y="423228"/>
            <a:ext cx="5346905" cy="584775"/>
          </a:xfrm>
          <a:prstGeom prst="rect">
            <a:avLst/>
          </a:prstGeom>
          <a:solidFill>
            <a:schemeClr val="bg1"/>
          </a:solidFill>
        </p:spPr>
        <p:txBody>
          <a:bodyPr wrap="square">
            <a:spAutoFit/>
          </a:bodyPr>
          <a:lstStyle/>
          <a:p>
            <a:pPr algn="ctr"/>
            <a:r>
              <a:rPr lang="en-US" sz="3200" b="1" dirty="0"/>
              <a:t>WHAT IS SPARQL?</a:t>
            </a:r>
          </a:p>
        </p:txBody>
      </p:sp>
    </p:spTree>
    <p:extLst>
      <p:ext uri="{BB962C8B-B14F-4D97-AF65-F5344CB8AC3E}">
        <p14:creationId xmlns:p14="http://schemas.microsoft.com/office/powerpoint/2010/main" val="257933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25EC62-4A71-4FD9-BD53-0D010F9FAA28}"/>
              </a:ext>
            </a:extLst>
          </p:cNvPr>
          <p:cNvPicPr>
            <a:picLocks noChangeAspect="1" noChangeArrowheads="1"/>
          </p:cNvPicPr>
          <p:nvPr/>
        </p:nvPicPr>
        <p:blipFill rotWithShape="1">
          <a:blip r:embed="rId3" cstate="print"/>
          <a:srcRect l="36888" t="32370" r="48548" b="39072"/>
          <a:stretch/>
        </p:blipFill>
        <p:spPr bwMode="auto">
          <a:xfrm>
            <a:off x="1267238" y="2123295"/>
            <a:ext cx="2464904" cy="2771443"/>
          </a:xfrm>
          <a:prstGeom prst="rect">
            <a:avLst/>
          </a:prstGeom>
          <a:noFill/>
          <a:ln w="9525">
            <a:noFill/>
            <a:miter lim="800000"/>
            <a:headEnd/>
            <a:tailEnd/>
          </a:ln>
        </p:spPr>
      </p:pic>
      <p:pic>
        <p:nvPicPr>
          <p:cNvPr id="6" name="Picture 5">
            <a:extLst>
              <a:ext uri="{FF2B5EF4-FFF2-40B4-BE49-F238E27FC236}">
                <a16:creationId xmlns:a16="http://schemas.microsoft.com/office/drawing/2014/main" id="{09C809E3-C61E-48FF-845A-87D0E989573F}"/>
              </a:ext>
            </a:extLst>
          </p:cNvPr>
          <p:cNvPicPr>
            <a:picLocks noChangeAspect="1"/>
          </p:cNvPicPr>
          <p:nvPr/>
        </p:nvPicPr>
        <p:blipFill rotWithShape="1">
          <a:blip r:embed="rId4"/>
          <a:srcRect l="35461" t="11908" r="47427" b="32428"/>
          <a:stretch/>
        </p:blipFill>
        <p:spPr>
          <a:xfrm>
            <a:off x="5267739" y="298980"/>
            <a:ext cx="3033095" cy="5549914"/>
          </a:xfrm>
          <a:prstGeom prst="rect">
            <a:avLst/>
          </a:prstGeom>
        </p:spPr>
      </p:pic>
      <p:pic>
        <p:nvPicPr>
          <p:cNvPr id="8" name="Picture 7">
            <a:extLst>
              <a:ext uri="{FF2B5EF4-FFF2-40B4-BE49-F238E27FC236}">
                <a16:creationId xmlns:a16="http://schemas.microsoft.com/office/drawing/2014/main" id="{B869A256-99D8-4B21-A10D-FAC8D3C86B8C}"/>
              </a:ext>
            </a:extLst>
          </p:cNvPr>
          <p:cNvPicPr>
            <a:picLocks noChangeAspect="1"/>
          </p:cNvPicPr>
          <p:nvPr/>
        </p:nvPicPr>
        <p:blipFill rotWithShape="1">
          <a:blip r:embed="rId5">
            <a:extLst>
              <a:ext uri="{28A0092B-C50C-407E-A947-70E740481C1C}">
                <a14:useLocalDpi xmlns:a14="http://schemas.microsoft.com/office/drawing/2010/main" val="0"/>
              </a:ext>
            </a:extLst>
          </a:blip>
          <a:srcRect l="5663" t="22782" r="6489" b="47003"/>
          <a:stretch/>
        </p:blipFill>
        <p:spPr>
          <a:xfrm>
            <a:off x="844825" y="858678"/>
            <a:ext cx="3309731" cy="1079452"/>
          </a:xfrm>
          <a:prstGeom prst="rect">
            <a:avLst/>
          </a:prstGeom>
        </p:spPr>
      </p:pic>
    </p:spTree>
    <p:extLst>
      <p:ext uri="{BB962C8B-B14F-4D97-AF65-F5344CB8AC3E}">
        <p14:creationId xmlns:p14="http://schemas.microsoft.com/office/powerpoint/2010/main" val="427125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856D6-41B4-4F8A-97C8-BBEA7A98939A}"/>
              </a:ext>
            </a:extLst>
          </p:cNvPr>
          <p:cNvPicPr>
            <a:picLocks noChangeAspect="1"/>
          </p:cNvPicPr>
          <p:nvPr/>
        </p:nvPicPr>
        <p:blipFill rotWithShape="1">
          <a:blip r:embed="rId2"/>
          <a:srcRect l="19360" t="8837" r="16366" b="20000"/>
          <a:stretch/>
        </p:blipFill>
        <p:spPr>
          <a:xfrm>
            <a:off x="943170" y="1020726"/>
            <a:ext cx="6914290" cy="4306186"/>
          </a:xfrm>
          <a:prstGeom prst="rect">
            <a:avLst/>
          </a:prstGeom>
        </p:spPr>
      </p:pic>
      <p:sp>
        <p:nvSpPr>
          <p:cNvPr id="3" name="TextBox 2">
            <a:extLst>
              <a:ext uri="{FF2B5EF4-FFF2-40B4-BE49-F238E27FC236}">
                <a16:creationId xmlns:a16="http://schemas.microsoft.com/office/drawing/2014/main" id="{EB7F2578-6BBF-4BA6-8098-A9361016F379}"/>
              </a:ext>
            </a:extLst>
          </p:cNvPr>
          <p:cNvSpPr txBox="1"/>
          <p:nvPr/>
        </p:nvSpPr>
        <p:spPr>
          <a:xfrm>
            <a:off x="8527312" y="2828835"/>
            <a:ext cx="3136604" cy="1200329"/>
          </a:xfrm>
          <a:prstGeom prst="rect">
            <a:avLst/>
          </a:prstGeom>
          <a:noFill/>
        </p:spPr>
        <p:txBody>
          <a:bodyPr wrap="square" rtlCol="0">
            <a:spAutoFit/>
          </a:bodyPr>
          <a:lstStyle/>
          <a:p>
            <a:r>
              <a:rPr lang="en-US" i="1" dirty="0"/>
              <a:t>Using Sparql Query we can have a subgraph (subset of triples) from a RDF graph (collection of triples)</a:t>
            </a:r>
          </a:p>
        </p:txBody>
      </p:sp>
    </p:spTree>
    <p:extLst>
      <p:ext uri="{BB962C8B-B14F-4D97-AF65-F5344CB8AC3E}">
        <p14:creationId xmlns:p14="http://schemas.microsoft.com/office/powerpoint/2010/main" val="2752942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604C03-835E-450B-976C-5C83C2988A30}"/>
              </a:ext>
            </a:extLst>
          </p:cNvPr>
          <p:cNvPicPr>
            <a:picLocks noChangeAspect="1"/>
          </p:cNvPicPr>
          <p:nvPr/>
        </p:nvPicPr>
        <p:blipFill rotWithShape="1">
          <a:blip r:embed="rId2"/>
          <a:srcRect l="17879" t="5737" r="21598" b="24186"/>
          <a:stretch/>
        </p:blipFill>
        <p:spPr>
          <a:xfrm>
            <a:off x="1828799" y="297712"/>
            <a:ext cx="8229601" cy="5359913"/>
          </a:xfrm>
          <a:prstGeom prst="rect">
            <a:avLst/>
          </a:prstGeom>
          <a:ln>
            <a:solidFill>
              <a:schemeClr val="bg1">
                <a:lumMod val="65000"/>
              </a:schemeClr>
            </a:solidFill>
          </a:ln>
        </p:spPr>
      </p:pic>
    </p:spTree>
    <p:extLst>
      <p:ext uri="{BB962C8B-B14F-4D97-AF65-F5344CB8AC3E}">
        <p14:creationId xmlns:p14="http://schemas.microsoft.com/office/powerpoint/2010/main" val="1487909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3" cstate="print"/>
          <a:srcRect l="16398" t="17701" r="16252" b="15412"/>
          <a:stretch/>
        </p:blipFill>
        <p:spPr bwMode="auto">
          <a:xfrm>
            <a:off x="2034830" y="743505"/>
            <a:ext cx="8535514" cy="5370990"/>
          </a:xfrm>
          <a:prstGeom prst="rect">
            <a:avLst/>
          </a:prstGeom>
          <a:noFill/>
          <a:ln w="9525">
            <a:noFill/>
            <a:miter lim="800000"/>
            <a:headEnd/>
            <a:tailEnd/>
          </a:ln>
        </p:spPr>
      </p:pic>
      <p:sp>
        <p:nvSpPr>
          <p:cNvPr id="3" name="Rectangle 2"/>
          <p:cNvSpPr/>
          <p:nvPr/>
        </p:nvSpPr>
        <p:spPr>
          <a:xfrm>
            <a:off x="1524000" y="158730"/>
            <a:ext cx="9144000" cy="584775"/>
          </a:xfrm>
          <a:prstGeom prst="rect">
            <a:avLst/>
          </a:prstGeom>
          <a:solidFill>
            <a:schemeClr val="bg1"/>
          </a:solidFill>
        </p:spPr>
        <p:txBody>
          <a:bodyPr wrap="square">
            <a:spAutoFit/>
          </a:bodyPr>
          <a:lstStyle/>
          <a:p>
            <a:pPr algn="ctr"/>
            <a:r>
              <a:rPr lang="en-US" sz="3200" b="1" dirty="0"/>
              <a:t>WHAT IS AN ONTOLOGY?</a:t>
            </a:r>
          </a:p>
        </p:txBody>
      </p:sp>
    </p:spTree>
    <p:extLst>
      <p:ext uri="{BB962C8B-B14F-4D97-AF65-F5344CB8AC3E}">
        <p14:creationId xmlns:p14="http://schemas.microsoft.com/office/powerpoint/2010/main" val="703035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rotWithShape="1">
          <a:blip r:embed="rId3" cstate="print"/>
          <a:srcRect l="12884" t="16665" r="13324" b="9374"/>
          <a:stretch/>
        </p:blipFill>
        <p:spPr bwMode="auto">
          <a:xfrm>
            <a:off x="2042277" y="733086"/>
            <a:ext cx="7941695" cy="5391828"/>
          </a:xfrm>
          <a:prstGeom prst="rect">
            <a:avLst/>
          </a:prstGeom>
          <a:noFill/>
          <a:ln w="9525">
            <a:noFill/>
            <a:miter lim="800000"/>
            <a:headEnd/>
            <a:tailEnd/>
          </a:ln>
        </p:spPr>
      </p:pic>
      <p:sp>
        <p:nvSpPr>
          <p:cNvPr id="3" name="Rectangle 2"/>
          <p:cNvSpPr/>
          <p:nvPr/>
        </p:nvSpPr>
        <p:spPr>
          <a:xfrm>
            <a:off x="1524000" y="168676"/>
            <a:ext cx="9144000" cy="584775"/>
          </a:xfrm>
          <a:prstGeom prst="rect">
            <a:avLst/>
          </a:prstGeom>
          <a:solidFill>
            <a:schemeClr val="bg1"/>
          </a:solidFill>
        </p:spPr>
        <p:txBody>
          <a:bodyPr wrap="square">
            <a:spAutoFit/>
          </a:bodyPr>
          <a:lstStyle/>
          <a:p>
            <a:pPr algn="ctr"/>
            <a:r>
              <a:rPr lang="en-US" sz="3200" b="1" dirty="0"/>
              <a:t>WHAT IS AN ONTOLOGY?</a:t>
            </a:r>
          </a:p>
        </p:txBody>
      </p:sp>
    </p:spTree>
    <p:extLst>
      <p:ext uri="{BB962C8B-B14F-4D97-AF65-F5344CB8AC3E}">
        <p14:creationId xmlns:p14="http://schemas.microsoft.com/office/powerpoint/2010/main" val="2332349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rotWithShape="1">
          <a:blip r:embed="rId3" cstate="print"/>
          <a:srcRect l="15813" t="16571" r="16252" b="18763"/>
          <a:stretch/>
        </p:blipFill>
        <p:spPr bwMode="auto">
          <a:xfrm>
            <a:off x="2583402" y="891914"/>
            <a:ext cx="8275098" cy="4993981"/>
          </a:xfrm>
          <a:prstGeom prst="rect">
            <a:avLst/>
          </a:prstGeom>
          <a:noFill/>
          <a:ln w="9525">
            <a:noFill/>
            <a:miter lim="800000"/>
            <a:headEnd/>
            <a:tailEnd/>
          </a:ln>
        </p:spPr>
      </p:pic>
      <p:sp>
        <p:nvSpPr>
          <p:cNvPr id="3" name="Rectangle 2"/>
          <p:cNvSpPr/>
          <p:nvPr/>
        </p:nvSpPr>
        <p:spPr>
          <a:xfrm>
            <a:off x="1205144" y="307139"/>
            <a:ext cx="9525000" cy="584775"/>
          </a:xfrm>
          <a:prstGeom prst="rect">
            <a:avLst/>
          </a:prstGeom>
          <a:solidFill>
            <a:schemeClr val="bg1"/>
          </a:solidFill>
        </p:spPr>
        <p:txBody>
          <a:bodyPr wrap="square">
            <a:spAutoFit/>
          </a:bodyPr>
          <a:lstStyle/>
          <a:p>
            <a:pPr algn="ctr"/>
            <a:r>
              <a:rPr lang="en-US" sz="3200" b="1" dirty="0"/>
              <a:t>THE BENEFITS OF AN ONTOLOGY</a:t>
            </a:r>
          </a:p>
        </p:txBody>
      </p:sp>
    </p:spTree>
    <p:extLst>
      <p:ext uri="{BB962C8B-B14F-4D97-AF65-F5344CB8AC3E}">
        <p14:creationId xmlns:p14="http://schemas.microsoft.com/office/powerpoint/2010/main" val="1075782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rotWithShape="1">
          <a:blip r:embed="rId3" cstate="print"/>
          <a:srcRect l="16398" t="17365" r="16252" b="8333"/>
          <a:stretch/>
        </p:blipFill>
        <p:spPr bwMode="auto">
          <a:xfrm>
            <a:off x="2286729" y="905523"/>
            <a:ext cx="7111763" cy="4912640"/>
          </a:xfrm>
          <a:prstGeom prst="rect">
            <a:avLst/>
          </a:prstGeom>
          <a:noFill/>
          <a:ln w="9525">
            <a:noFill/>
            <a:miter lim="800000"/>
            <a:headEnd/>
            <a:tailEnd/>
          </a:ln>
        </p:spPr>
      </p:pic>
      <p:sp>
        <p:nvSpPr>
          <p:cNvPr id="3" name="Rectangle 2"/>
          <p:cNvSpPr/>
          <p:nvPr/>
        </p:nvSpPr>
        <p:spPr>
          <a:xfrm>
            <a:off x="1524000" y="239698"/>
            <a:ext cx="9144000" cy="584775"/>
          </a:xfrm>
          <a:prstGeom prst="rect">
            <a:avLst/>
          </a:prstGeom>
          <a:solidFill>
            <a:schemeClr val="bg1"/>
          </a:solidFill>
        </p:spPr>
        <p:txBody>
          <a:bodyPr wrap="square">
            <a:spAutoFit/>
          </a:bodyPr>
          <a:lstStyle/>
          <a:p>
            <a:pPr algn="ctr"/>
            <a:r>
              <a:rPr lang="en-US" sz="3200" b="1" dirty="0"/>
              <a:t>OWL OVERVIEW</a:t>
            </a:r>
          </a:p>
        </p:txBody>
      </p:sp>
    </p:spTree>
    <p:extLst>
      <p:ext uri="{BB962C8B-B14F-4D97-AF65-F5344CB8AC3E}">
        <p14:creationId xmlns:p14="http://schemas.microsoft.com/office/powerpoint/2010/main" val="1521158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A97E50-5AF8-46E8-B682-07D2D0D636F7}"/>
              </a:ext>
            </a:extLst>
          </p:cNvPr>
          <p:cNvPicPr>
            <a:picLocks noChangeAspect="1"/>
          </p:cNvPicPr>
          <p:nvPr/>
        </p:nvPicPr>
        <p:blipFill rotWithShape="1">
          <a:blip r:embed="rId3"/>
          <a:srcRect l="17772" t="31014" r="16848" b="52899"/>
          <a:stretch/>
        </p:blipFill>
        <p:spPr>
          <a:xfrm>
            <a:off x="2166730" y="2126974"/>
            <a:ext cx="7971183" cy="1103243"/>
          </a:xfrm>
          <a:prstGeom prst="rect">
            <a:avLst/>
          </a:prstGeom>
        </p:spPr>
      </p:pic>
      <p:pic>
        <p:nvPicPr>
          <p:cNvPr id="3" name="Picture 2">
            <a:extLst>
              <a:ext uri="{FF2B5EF4-FFF2-40B4-BE49-F238E27FC236}">
                <a16:creationId xmlns:a16="http://schemas.microsoft.com/office/drawing/2014/main" id="{FFD7ED8B-3467-4EDF-851A-964BE0FFD438}"/>
              </a:ext>
            </a:extLst>
          </p:cNvPr>
          <p:cNvPicPr>
            <a:picLocks noChangeAspect="1"/>
          </p:cNvPicPr>
          <p:nvPr/>
        </p:nvPicPr>
        <p:blipFill rotWithShape="1">
          <a:blip r:embed="rId4"/>
          <a:srcRect l="16848" t="15507" r="61848" b="68986"/>
          <a:stretch/>
        </p:blipFill>
        <p:spPr>
          <a:xfrm>
            <a:off x="2054087" y="1063487"/>
            <a:ext cx="2597426" cy="1063488"/>
          </a:xfrm>
          <a:prstGeom prst="rect">
            <a:avLst/>
          </a:prstGeom>
        </p:spPr>
      </p:pic>
      <p:pic>
        <p:nvPicPr>
          <p:cNvPr id="4" name="Picture 3">
            <a:extLst>
              <a:ext uri="{FF2B5EF4-FFF2-40B4-BE49-F238E27FC236}">
                <a16:creationId xmlns:a16="http://schemas.microsoft.com/office/drawing/2014/main" id="{B5BAB68D-55DC-47FF-BC7C-A956D6273F47}"/>
              </a:ext>
            </a:extLst>
          </p:cNvPr>
          <p:cNvPicPr>
            <a:picLocks noChangeAspect="1"/>
          </p:cNvPicPr>
          <p:nvPr/>
        </p:nvPicPr>
        <p:blipFill rotWithShape="1">
          <a:blip r:embed="rId5"/>
          <a:srcRect l="18587" t="47102" r="32663" b="40869"/>
          <a:stretch/>
        </p:blipFill>
        <p:spPr>
          <a:xfrm>
            <a:off x="2266122" y="3230216"/>
            <a:ext cx="5943600" cy="824949"/>
          </a:xfrm>
          <a:prstGeom prst="rect">
            <a:avLst/>
          </a:prstGeom>
        </p:spPr>
      </p:pic>
      <p:pic>
        <p:nvPicPr>
          <p:cNvPr id="5" name="Picture 4">
            <a:extLst>
              <a:ext uri="{FF2B5EF4-FFF2-40B4-BE49-F238E27FC236}">
                <a16:creationId xmlns:a16="http://schemas.microsoft.com/office/drawing/2014/main" id="{3EF44035-7C17-416F-A47E-3481875501A4}"/>
              </a:ext>
            </a:extLst>
          </p:cNvPr>
          <p:cNvPicPr>
            <a:picLocks noChangeAspect="1"/>
          </p:cNvPicPr>
          <p:nvPr/>
        </p:nvPicPr>
        <p:blipFill rotWithShape="1">
          <a:blip r:embed="rId6"/>
          <a:srcRect l="15978" t="59130" r="26386" b="28841"/>
          <a:stretch/>
        </p:blipFill>
        <p:spPr>
          <a:xfrm>
            <a:off x="1938130" y="4055165"/>
            <a:ext cx="7026965" cy="824949"/>
          </a:xfrm>
          <a:prstGeom prst="rect">
            <a:avLst/>
          </a:prstGeom>
        </p:spPr>
      </p:pic>
    </p:spTree>
    <p:extLst>
      <p:ext uri="{BB962C8B-B14F-4D97-AF65-F5344CB8AC3E}">
        <p14:creationId xmlns:p14="http://schemas.microsoft.com/office/powerpoint/2010/main" val="11004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D5B346-C0EA-47D5-B753-196631EBB7EB}"/>
              </a:ext>
            </a:extLst>
          </p:cNvPr>
          <p:cNvPicPr>
            <a:picLocks noChangeAspect="1"/>
          </p:cNvPicPr>
          <p:nvPr/>
        </p:nvPicPr>
        <p:blipFill rotWithShape="1">
          <a:blip r:embed="rId3"/>
          <a:srcRect l="20103" t="23505" r="19510" b="57801"/>
          <a:stretch/>
        </p:blipFill>
        <p:spPr>
          <a:xfrm>
            <a:off x="2450968" y="1611984"/>
            <a:ext cx="7362335" cy="1282045"/>
          </a:xfrm>
          <a:prstGeom prst="rect">
            <a:avLst/>
          </a:prstGeom>
        </p:spPr>
      </p:pic>
      <p:pic>
        <p:nvPicPr>
          <p:cNvPr id="3" name="Picture 2">
            <a:extLst>
              <a:ext uri="{FF2B5EF4-FFF2-40B4-BE49-F238E27FC236}">
                <a16:creationId xmlns:a16="http://schemas.microsoft.com/office/drawing/2014/main" id="{4D55FB78-EC04-4814-9E42-C2003CCBD7D3}"/>
              </a:ext>
            </a:extLst>
          </p:cNvPr>
          <p:cNvPicPr>
            <a:picLocks noChangeAspect="1"/>
          </p:cNvPicPr>
          <p:nvPr/>
        </p:nvPicPr>
        <p:blipFill rotWithShape="1">
          <a:blip r:embed="rId4"/>
          <a:srcRect l="18711" t="42199" r="21752" b="39106"/>
          <a:stretch/>
        </p:blipFill>
        <p:spPr>
          <a:xfrm>
            <a:off x="2281287" y="2894029"/>
            <a:ext cx="7258640" cy="1282046"/>
          </a:xfrm>
          <a:prstGeom prst="rect">
            <a:avLst/>
          </a:prstGeom>
        </p:spPr>
      </p:pic>
      <p:cxnSp>
        <p:nvCxnSpPr>
          <p:cNvPr id="8" name="Straight Connector 7">
            <a:extLst>
              <a:ext uri="{FF2B5EF4-FFF2-40B4-BE49-F238E27FC236}">
                <a16:creationId xmlns:a16="http://schemas.microsoft.com/office/drawing/2014/main" id="{34626BAE-E4E4-4903-8233-F519805E3427}"/>
              </a:ext>
            </a:extLst>
          </p:cNvPr>
          <p:cNvCxnSpPr>
            <a:cxnSpLocks/>
          </p:cNvCxnSpPr>
          <p:nvPr/>
        </p:nvCxnSpPr>
        <p:spPr>
          <a:xfrm>
            <a:off x="7126664" y="3523268"/>
            <a:ext cx="234727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72191D-FB94-4869-8767-DAA5DC0DF2E2}"/>
              </a:ext>
            </a:extLst>
          </p:cNvPr>
          <p:cNvCxnSpPr/>
          <p:nvPr/>
        </p:nvCxnSpPr>
        <p:spPr>
          <a:xfrm>
            <a:off x="7126664" y="2639505"/>
            <a:ext cx="234727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26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B46867-A1EE-4234-BA57-8B8B7D87674F}"/>
              </a:ext>
            </a:extLst>
          </p:cNvPr>
          <p:cNvPicPr>
            <a:picLocks noChangeAspect="1"/>
          </p:cNvPicPr>
          <p:nvPr/>
        </p:nvPicPr>
        <p:blipFill rotWithShape="1">
          <a:blip r:embed="rId3"/>
          <a:srcRect l="13104" t="32827" r="15522" b="46597"/>
          <a:stretch/>
        </p:blipFill>
        <p:spPr>
          <a:xfrm>
            <a:off x="965076" y="552262"/>
            <a:ext cx="8701872" cy="1411111"/>
          </a:xfrm>
          <a:prstGeom prst="rect">
            <a:avLst/>
          </a:prstGeom>
        </p:spPr>
      </p:pic>
      <p:pic>
        <p:nvPicPr>
          <p:cNvPr id="3" name="Picture 2">
            <a:extLst>
              <a:ext uri="{FF2B5EF4-FFF2-40B4-BE49-F238E27FC236}">
                <a16:creationId xmlns:a16="http://schemas.microsoft.com/office/drawing/2014/main" id="{5F889322-D6CF-4A95-A9D0-C3304C2D4ED5}"/>
              </a:ext>
            </a:extLst>
          </p:cNvPr>
          <p:cNvPicPr>
            <a:picLocks noChangeAspect="1"/>
          </p:cNvPicPr>
          <p:nvPr/>
        </p:nvPicPr>
        <p:blipFill rotWithShape="1">
          <a:blip r:embed="rId4"/>
          <a:srcRect l="29537" t="12181" r="27407" b="26750"/>
          <a:stretch/>
        </p:blipFill>
        <p:spPr>
          <a:xfrm>
            <a:off x="3217334" y="1963373"/>
            <a:ext cx="4944533" cy="3944993"/>
          </a:xfrm>
          <a:prstGeom prst="rect">
            <a:avLst/>
          </a:prstGeom>
        </p:spPr>
      </p:pic>
    </p:spTree>
    <p:extLst>
      <p:ext uri="{BB962C8B-B14F-4D97-AF65-F5344CB8AC3E}">
        <p14:creationId xmlns:p14="http://schemas.microsoft.com/office/powerpoint/2010/main" val="195726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3F55CF-26A6-40E0-9028-72F2C8F386ED}"/>
              </a:ext>
            </a:extLst>
          </p:cNvPr>
          <p:cNvPicPr>
            <a:picLocks noChangeAspect="1"/>
          </p:cNvPicPr>
          <p:nvPr/>
        </p:nvPicPr>
        <p:blipFill rotWithShape="1">
          <a:blip r:embed="rId3"/>
          <a:srcRect l="16019" t="22058" r="18056" b="58518"/>
          <a:stretch/>
        </p:blipFill>
        <p:spPr>
          <a:xfrm>
            <a:off x="1952978" y="1512711"/>
            <a:ext cx="8037689" cy="1332090"/>
          </a:xfrm>
          <a:prstGeom prst="rect">
            <a:avLst/>
          </a:prstGeom>
        </p:spPr>
      </p:pic>
      <p:pic>
        <p:nvPicPr>
          <p:cNvPr id="3" name="Picture 2">
            <a:extLst>
              <a:ext uri="{FF2B5EF4-FFF2-40B4-BE49-F238E27FC236}">
                <a16:creationId xmlns:a16="http://schemas.microsoft.com/office/drawing/2014/main" id="{0F578F72-8BCA-4B55-AD47-9CD3A0DE7B74}"/>
              </a:ext>
            </a:extLst>
          </p:cNvPr>
          <p:cNvPicPr>
            <a:picLocks noChangeAspect="1"/>
          </p:cNvPicPr>
          <p:nvPr/>
        </p:nvPicPr>
        <p:blipFill rotWithShape="1">
          <a:blip r:embed="rId4"/>
          <a:srcRect l="16019" t="41481" r="24537" b="44363"/>
          <a:stretch/>
        </p:blipFill>
        <p:spPr>
          <a:xfrm>
            <a:off x="2123800" y="2734269"/>
            <a:ext cx="7247466" cy="970844"/>
          </a:xfrm>
          <a:prstGeom prst="rect">
            <a:avLst/>
          </a:prstGeom>
        </p:spPr>
      </p:pic>
      <p:sp>
        <p:nvSpPr>
          <p:cNvPr id="4" name="Rectangle 3">
            <a:extLst>
              <a:ext uri="{FF2B5EF4-FFF2-40B4-BE49-F238E27FC236}">
                <a16:creationId xmlns:a16="http://schemas.microsoft.com/office/drawing/2014/main" id="{0ED6EABF-59D4-4F66-A2CF-A0F8976F2C60}"/>
              </a:ext>
            </a:extLst>
          </p:cNvPr>
          <p:cNvSpPr/>
          <p:nvPr/>
        </p:nvSpPr>
        <p:spPr>
          <a:xfrm>
            <a:off x="3048000" y="4421959"/>
            <a:ext cx="6096000" cy="923330"/>
          </a:xfrm>
          <a:prstGeom prst="rect">
            <a:avLst/>
          </a:prstGeom>
        </p:spPr>
        <p:txBody>
          <a:bodyPr>
            <a:spAutoFit/>
          </a:bodyPr>
          <a:lstStyle/>
          <a:p>
            <a:pPr lvl="0">
              <a:defRPr/>
            </a:pPr>
            <a:r>
              <a:rPr lang="en-US" i="1" dirty="0"/>
              <a:t>To make URIs simpler to write, RDFS popular turtle syntax often shortens the URIs by having an abbreviated prefix stand-in for everything in the URI before the last part.</a:t>
            </a:r>
          </a:p>
        </p:txBody>
      </p:sp>
    </p:spTree>
    <p:extLst>
      <p:ext uri="{BB962C8B-B14F-4D97-AF65-F5344CB8AC3E}">
        <p14:creationId xmlns:p14="http://schemas.microsoft.com/office/powerpoint/2010/main" val="310958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47EDF2-2FE1-4327-80D3-E0145F6C406F}"/>
              </a:ext>
            </a:extLst>
          </p:cNvPr>
          <p:cNvSpPr txBox="1"/>
          <p:nvPr/>
        </p:nvSpPr>
        <p:spPr>
          <a:xfrm>
            <a:off x="1003852" y="636104"/>
            <a:ext cx="6370983" cy="1292662"/>
          </a:xfrm>
          <a:prstGeom prst="rect">
            <a:avLst/>
          </a:prstGeom>
          <a:noFill/>
        </p:spPr>
        <p:txBody>
          <a:bodyPr wrap="square" rtlCol="0">
            <a:spAutoFit/>
          </a:bodyPr>
          <a:lstStyle/>
          <a:p>
            <a:r>
              <a:rPr lang="en-US" sz="2400" b="1" dirty="0"/>
              <a:t>Semantic Web</a:t>
            </a:r>
          </a:p>
          <a:p>
            <a:endParaRPr lang="en-US" dirty="0"/>
          </a:p>
          <a:p>
            <a:r>
              <a:rPr lang="en-US" dirty="0"/>
              <a:t>A set of standards and best practices for sharing data and the semantics of that data over the web for use by applications.</a:t>
            </a:r>
          </a:p>
        </p:txBody>
      </p:sp>
      <p:sp>
        <p:nvSpPr>
          <p:cNvPr id="3" name="Rectangle 2">
            <a:extLst>
              <a:ext uri="{FF2B5EF4-FFF2-40B4-BE49-F238E27FC236}">
                <a16:creationId xmlns:a16="http://schemas.microsoft.com/office/drawing/2014/main" id="{896C7A51-9BF2-401B-BE61-E34B7AD24782}"/>
              </a:ext>
            </a:extLst>
          </p:cNvPr>
          <p:cNvSpPr/>
          <p:nvPr/>
        </p:nvSpPr>
        <p:spPr>
          <a:xfrm>
            <a:off x="3375991" y="2769848"/>
            <a:ext cx="6096000" cy="1323439"/>
          </a:xfrm>
          <a:prstGeom prst="rect">
            <a:avLst/>
          </a:prstGeom>
        </p:spPr>
        <p:txBody>
          <a:bodyPr>
            <a:spAutoFit/>
          </a:bodyPr>
          <a:lstStyle/>
          <a:p>
            <a:r>
              <a:rPr lang="en-US" sz="2000" b="1" i="1" dirty="0">
                <a:solidFill>
                  <a:srgbClr val="333333"/>
                </a:solidFill>
                <a:effectLst/>
                <a:latin typeface="'Helvetica Neue'"/>
              </a:rPr>
              <a:t>W3C’s vision of the Web of linked data. Semantic Web technologies enable people to create data stores on the Web, build vocabularies, and write rules for handling data. </a:t>
            </a:r>
          </a:p>
        </p:txBody>
      </p:sp>
    </p:spTree>
    <p:extLst>
      <p:ext uri="{BB962C8B-B14F-4D97-AF65-F5344CB8AC3E}">
        <p14:creationId xmlns:p14="http://schemas.microsoft.com/office/powerpoint/2010/main" val="41973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547456-3095-4EB5-936A-CF4D13F5ACE0}"/>
              </a:ext>
            </a:extLst>
          </p:cNvPr>
          <p:cNvPicPr>
            <a:picLocks noChangeAspect="1"/>
          </p:cNvPicPr>
          <p:nvPr/>
        </p:nvPicPr>
        <p:blipFill rotWithShape="1">
          <a:blip r:embed="rId3"/>
          <a:srcRect l="12363" t="13040" r="13461" b="22784"/>
          <a:stretch/>
        </p:blipFill>
        <p:spPr>
          <a:xfrm>
            <a:off x="1507252" y="894302"/>
            <a:ext cx="9043517" cy="4401179"/>
          </a:xfrm>
          <a:prstGeom prst="rect">
            <a:avLst/>
          </a:prstGeom>
        </p:spPr>
      </p:pic>
    </p:spTree>
    <p:extLst>
      <p:ext uri="{BB962C8B-B14F-4D97-AF65-F5344CB8AC3E}">
        <p14:creationId xmlns:p14="http://schemas.microsoft.com/office/powerpoint/2010/main" val="1370146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2C5BDD-B1B3-4C2D-8F14-79712BACC5BC}"/>
              </a:ext>
            </a:extLst>
          </p:cNvPr>
          <p:cNvPicPr>
            <a:picLocks noChangeAspect="1"/>
          </p:cNvPicPr>
          <p:nvPr/>
        </p:nvPicPr>
        <p:blipFill rotWithShape="1">
          <a:blip r:embed="rId3"/>
          <a:srcRect l="8489" t="2491" r="9258" b="9304"/>
          <a:stretch/>
        </p:blipFill>
        <p:spPr>
          <a:xfrm>
            <a:off x="1081872" y="80388"/>
            <a:ext cx="10028255" cy="6049108"/>
          </a:xfrm>
          <a:prstGeom prst="rect">
            <a:avLst/>
          </a:prstGeom>
        </p:spPr>
      </p:pic>
    </p:spTree>
    <p:extLst>
      <p:ext uri="{BB962C8B-B14F-4D97-AF65-F5344CB8AC3E}">
        <p14:creationId xmlns:p14="http://schemas.microsoft.com/office/powerpoint/2010/main" val="783580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489EF2-D2FD-41D1-ADD1-16BD40F04F6E}"/>
              </a:ext>
            </a:extLst>
          </p:cNvPr>
          <p:cNvPicPr>
            <a:picLocks noChangeAspect="1"/>
          </p:cNvPicPr>
          <p:nvPr/>
        </p:nvPicPr>
        <p:blipFill rotWithShape="1">
          <a:blip r:embed="rId3"/>
          <a:srcRect l="11127" t="3223" r="32335" b="9304"/>
          <a:stretch/>
        </p:blipFill>
        <p:spPr>
          <a:xfrm>
            <a:off x="1356526" y="221064"/>
            <a:ext cx="6893171" cy="5998866"/>
          </a:xfrm>
          <a:prstGeom prst="rect">
            <a:avLst/>
          </a:prstGeom>
        </p:spPr>
      </p:pic>
      <p:sp>
        <p:nvSpPr>
          <p:cNvPr id="3" name="Rectangle 2">
            <a:extLst>
              <a:ext uri="{FF2B5EF4-FFF2-40B4-BE49-F238E27FC236}">
                <a16:creationId xmlns:a16="http://schemas.microsoft.com/office/drawing/2014/main" id="{E9913339-03F7-4976-BBA7-743F076577CC}"/>
              </a:ext>
            </a:extLst>
          </p:cNvPr>
          <p:cNvSpPr/>
          <p:nvPr/>
        </p:nvSpPr>
        <p:spPr>
          <a:xfrm>
            <a:off x="7991789" y="2717282"/>
            <a:ext cx="3192026" cy="1027782"/>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RDF makes it easy to mix and</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match standard vocabularies and </a:t>
            </a:r>
            <a:r>
              <a:rPr lang="en-US" i="1" dirty="0">
                <a:latin typeface="Times New Roman" panose="02020603050405020304" pitchFamily="18" charset="0"/>
                <a:ea typeface="Times New Roman" panose="02020603050405020304" pitchFamily="18" charset="0"/>
              </a:rPr>
              <a:t>customizations </a:t>
            </a:r>
            <a:endParaRPr lang="en-US" i="1" dirty="0"/>
          </a:p>
        </p:txBody>
      </p:sp>
    </p:spTree>
    <p:extLst>
      <p:ext uri="{BB962C8B-B14F-4D97-AF65-F5344CB8AC3E}">
        <p14:creationId xmlns:p14="http://schemas.microsoft.com/office/powerpoint/2010/main" val="825315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A3E3DD-BD6E-466B-933A-C78CBFD00BAD}"/>
              </a:ext>
            </a:extLst>
          </p:cNvPr>
          <p:cNvPicPr>
            <a:picLocks noChangeAspect="1"/>
          </p:cNvPicPr>
          <p:nvPr/>
        </p:nvPicPr>
        <p:blipFill rotWithShape="1">
          <a:blip r:embed="rId3"/>
          <a:srcRect l="11538" t="3370" r="50000" b="22784"/>
          <a:stretch/>
        </p:blipFill>
        <p:spPr>
          <a:xfrm>
            <a:off x="6300316" y="723078"/>
            <a:ext cx="4484915" cy="4843708"/>
          </a:xfrm>
          <a:prstGeom prst="rect">
            <a:avLst/>
          </a:prstGeom>
        </p:spPr>
      </p:pic>
      <p:pic>
        <p:nvPicPr>
          <p:cNvPr id="3" name="Picture 2">
            <a:extLst>
              <a:ext uri="{FF2B5EF4-FFF2-40B4-BE49-F238E27FC236}">
                <a16:creationId xmlns:a16="http://schemas.microsoft.com/office/drawing/2014/main" id="{3CFAC08D-F974-4C01-B4AB-43C16BE32F32}"/>
              </a:ext>
            </a:extLst>
          </p:cNvPr>
          <p:cNvPicPr>
            <a:picLocks noChangeAspect="1"/>
          </p:cNvPicPr>
          <p:nvPr/>
        </p:nvPicPr>
        <p:blipFill rotWithShape="1">
          <a:blip r:embed="rId4"/>
          <a:srcRect l="14423" t="2637" r="53022" b="26007"/>
          <a:stretch/>
        </p:blipFill>
        <p:spPr>
          <a:xfrm>
            <a:off x="1038329" y="673238"/>
            <a:ext cx="3969098" cy="4893548"/>
          </a:xfrm>
          <a:prstGeom prst="rect">
            <a:avLst/>
          </a:prstGeom>
        </p:spPr>
      </p:pic>
    </p:spTree>
    <p:extLst>
      <p:ext uri="{BB962C8B-B14F-4D97-AF65-F5344CB8AC3E}">
        <p14:creationId xmlns:p14="http://schemas.microsoft.com/office/powerpoint/2010/main" val="547937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3ACC64-6022-42B5-8D0A-D3DA5E7B0968}"/>
              </a:ext>
            </a:extLst>
          </p:cNvPr>
          <p:cNvPicPr>
            <a:picLocks noChangeAspect="1"/>
          </p:cNvPicPr>
          <p:nvPr/>
        </p:nvPicPr>
        <p:blipFill rotWithShape="1">
          <a:blip r:embed="rId2"/>
          <a:srcRect l="11374" t="15092" r="11566" b="19414"/>
          <a:stretch/>
        </p:blipFill>
        <p:spPr>
          <a:xfrm>
            <a:off x="1386672" y="1034980"/>
            <a:ext cx="9395209" cy="4491613"/>
          </a:xfrm>
          <a:prstGeom prst="rect">
            <a:avLst/>
          </a:prstGeom>
        </p:spPr>
      </p:pic>
      <p:sp>
        <p:nvSpPr>
          <p:cNvPr id="3" name="Rectangle 2">
            <a:extLst>
              <a:ext uri="{FF2B5EF4-FFF2-40B4-BE49-F238E27FC236}">
                <a16:creationId xmlns:a16="http://schemas.microsoft.com/office/drawing/2014/main" id="{1A0E22AE-901A-4D79-9ED5-DB910D506EB3}"/>
              </a:ext>
            </a:extLst>
          </p:cNvPr>
          <p:cNvSpPr/>
          <p:nvPr/>
        </p:nvSpPr>
        <p:spPr>
          <a:xfrm>
            <a:off x="1410119" y="4899690"/>
            <a:ext cx="6096000" cy="923330"/>
          </a:xfrm>
          <a:prstGeom prst="rect">
            <a:avLst/>
          </a:prstGeom>
        </p:spPr>
        <p:txBody>
          <a:bodyPr>
            <a:spAutoFit/>
          </a:bodyPr>
          <a:lstStyle/>
          <a:p>
            <a:r>
              <a:rPr lang="en-US" dirty="0"/>
              <a:t>If the original data had been stored in a relational database table adding John's second completed orientation value would have been a lot more difficult.</a:t>
            </a:r>
          </a:p>
        </p:txBody>
      </p:sp>
    </p:spTree>
    <p:extLst>
      <p:ext uri="{BB962C8B-B14F-4D97-AF65-F5344CB8AC3E}">
        <p14:creationId xmlns:p14="http://schemas.microsoft.com/office/powerpoint/2010/main" val="3885546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3E19CE-FAC9-4593-9C94-E07FBE5E8EBA}"/>
              </a:ext>
            </a:extLst>
          </p:cNvPr>
          <p:cNvSpPr txBox="1"/>
          <p:nvPr/>
        </p:nvSpPr>
        <p:spPr>
          <a:xfrm>
            <a:off x="3157870" y="3268660"/>
            <a:ext cx="7623544" cy="461665"/>
          </a:xfrm>
          <a:prstGeom prst="rect">
            <a:avLst/>
          </a:prstGeom>
          <a:noFill/>
        </p:spPr>
        <p:txBody>
          <a:bodyPr wrap="square" rtlCol="0">
            <a:spAutoFit/>
          </a:bodyPr>
          <a:lstStyle/>
          <a:p>
            <a:r>
              <a:rPr lang="en-US" sz="2400" dirty="0"/>
              <a:t>Quick Working Examples</a:t>
            </a:r>
          </a:p>
        </p:txBody>
      </p:sp>
    </p:spTree>
    <p:extLst>
      <p:ext uri="{BB962C8B-B14F-4D97-AF65-F5344CB8AC3E}">
        <p14:creationId xmlns:p14="http://schemas.microsoft.com/office/powerpoint/2010/main" val="3947103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D20B5-F403-4D8B-890B-91D5AC9CF6B4}"/>
              </a:ext>
            </a:extLst>
          </p:cNvPr>
          <p:cNvPicPr>
            <a:picLocks noChangeAspect="1"/>
          </p:cNvPicPr>
          <p:nvPr/>
        </p:nvPicPr>
        <p:blipFill rotWithShape="1">
          <a:blip r:embed="rId2"/>
          <a:srcRect l="13928" t="10109" r="26813" b="34066"/>
          <a:stretch/>
        </p:blipFill>
        <p:spPr>
          <a:xfrm>
            <a:off x="713432" y="1826288"/>
            <a:ext cx="6049082" cy="3205424"/>
          </a:xfrm>
          <a:prstGeom prst="rect">
            <a:avLst/>
          </a:prstGeom>
        </p:spPr>
      </p:pic>
      <p:sp>
        <p:nvSpPr>
          <p:cNvPr id="3" name="Rectangle 2">
            <a:extLst>
              <a:ext uri="{FF2B5EF4-FFF2-40B4-BE49-F238E27FC236}">
                <a16:creationId xmlns:a16="http://schemas.microsoft.com/office/drawing/2014/main" id="{55DE5101-FC38-480C-9576-F009F7A96793}"/>
              </a:ext>
            </a:extLst>
          </p:cNvPr>
          <p:cNvSpPr/>
          <p:nvPr/>
        </p:nvSpPr>
        <p:spPr>
          <a:xfrm>
            <a:off x="7003676" y="774204"/>
            <a:ext cx="4404553" cy="4850367"/>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let's look at a simple sparql query that retrieves some of this data .We want a list of all the employees whose last name is Smith .</a:t>
            </a: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Like the turtle rdf syntax sparql lets</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you define prefixes so that you don't have to write out full URIs in your</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queries .</a:t>
            </a: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For most sparql queries it's best to look at the where clause first because that describes which triples we want to pull from the data set that we're querying ,the where clause does this with one or more triple patterns</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which are like triples with variables as wildcards substituted into one two or all three of each triples parts .</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109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2F7C4C-968F-4FDF-8F18-878812F82712}"/>
              </a:ext>
            </a:extLst>
          </p:cNvPr>
          <p:cNvPicPr>
            <a:picLocks noChangeAspect="1"/>
          </p:cNvPicPr>
          <p:nvPr/>
        </p:nvPicPr>
        <p:blipFill rotWithShape="1">
          <a:blip r:embed="rId3"/>
          <a:srcRect l="13104" t="9817" r="24423" b="32454"/>
          <a:stretch/>
        </p:blipFill>
        <p:spPr>
          <a:xfrm>
            <a:off x="823965" y="884256"/>
            <a:ext cx="7616650" cy="3959050"/>
          </a:xfrm>
          <a:prstGeom prst="rect">
            <a:avLst/>
          </a:prstGeom>
        </p:spPr>
      </p:pic>
      <p:sp>
        <p:nvSpPr>
          <p:cNvPr id="3" name="TextBox 2">
            <a:extLst>
              <a:ext uri="{FF2B5EF4-FFF2-40B4-BE49-F238E27FC236}">
                <a16:creationId xmlns:a16="http://schemas.microsoft.com/office/drawing/2014/main" id="{A1EA9932-DC96-417D-9830-40ED8674C605}"/>
              </a:ext>
            </a:extLst>
          </p:cNvPr>
          <p:cNvSpPr txBox="1"/>
          <p:nvPr/>
        </p:nvSpPr>
        <p:spPr>
          <a:xfrm>
            <a:off x="4682532" y="5164853"/>
            <a:ext cx="2743200" cy="923330"/>
          </a:xfrm>
          <a:prstGeom prst="rect">
            <a:avLst/>
          </a:prstGeom>
          <a:noFill/>
          <a:ln>
            <a:solidFill>
              <a:schemeClr val="tx1"/>
            </a:solidFill>
          </a:ln>
        </p:spPr>
        <p:txBody>
          <a:bodyPr wrap="square" rtlCol="0">
            <a:spAutoFit/>
          </a:bodyPr>
          <a:lstStyle/>
          <a:p>
            <a:r>
              <a:rPr lang="en-US" b="1" dirty="0"/>
              <a:t>Predicate – Family Name Property from </a:t>
            </a:r>
            <a:r>
              <a:rPr lang="en-US" b="1" dirty="0" err="1"/>
              <a:t>vcard</a:t>
            </a:r>
            <a:r>
              <a:rPr lang="en-US" b="1" dirty="0"/>
              <a:t> </a:t>
            </a:r>
            <a:r>
              <a:rPr lang="en-US" b="1" dirty="0" err="1"/>
              <a:t>vocubalary</a:t>
            </a:r>
            <a:endParaRPr lang="en-US" b="1" dirty="0"/>
          </a:p>
        </p:txBody>
      </p:sp>
      <p:sp>
        <p:nvSpPr>
          <p:cNvPr id="4" name="TextBox 3">
            <a:extLst>
              <a:ext uri="{FF2B5EF4-FFF2-40B4-BE49-F238E27FC236}">
                <a16:creationId xmlns:a16="http://schemas.microsoft.com/office/drawing/2014/main" id="{A77860BB-B892-4C1F-AB23-58F6DA90E39D}"/>
              </a:ext>
            </a:extLst>
          </p:cNvPr>
          <p:cNvSpPr txBox="1"/>
          <p:nvPr/>
        </p:nvSpPr>
        <p:spPr>
          <a:xfrm>
            <a:off x="7295103" y="3439048"/>
            <a:ext cx="2893926" cy="369332"/>
          </a:xfrm>
          <a:prstGeom prst="rect">
            <a:avLst/>
          </a:prstGeom>
          <a:noFill/>
          <a:ln>
            <a:solidFill>
              <a:schemeClr val="tx1"/>
            </a:solidFill>
          </a:ln>
        </p:spPr>
        <p:txBody>
          <a:bodyPr wrap="square" rtlCol="0">
            <a:spAutoFit/>
          </a:bodyPr>
          <a:lstStyle/>
          <a:p>
            <a:r>
              <a:rPr lang="en-US" b="1" dirty="0"/>
              <a:t>Object – String ‘Smith’</a:t>
            </a:r>
          </a:p>
        </p:txBody>
      </p:sp>
      <p:sp>
        <p:nvSpPr>
          <p:cNvPr id="5" name="TextBox 4">
            <a:extLst>
              <a:ext uri="{FF2B5EF4-FFF2-40B4-BE49-F238E27FC236}">
                <a16:creationId xmlns:a16="http://schemas.microsoft.com/office/drawing/2014/main" id="{70075F73-0226-4C5C-BEAB-FA55FC5BF61F}"/>
              </a:ext>
            </a:extLst>
          </p:cNvPr>
          <p:cNvSpPr txBox="1"/>
          <p:nvPr/>
        </p:nvSpPr>
        <p:spPr>
          <a:xfrm>
            <a:off x="562708" y="5265336"/>
            <a:ext cx="2552281" cy="369332"/>
          </a:xfrm>
          <a:prstGeom prst="rect">
            <a:avLst/>
          </a:prstGeom>
          <a:noFill/>
          <a:ln>
            <a:solidFill>
              <a:schemeClr val="tx1"/>
            </a:solidFill>
          </a:ln>
        </p:spPr>
        <p:txBody>
          <a:bodyPr wrap="square" rtlCol="0">
            <a:spAutoFit/>
          </a:bodyPr>
          <a:lstStyle/>
          <a:p>
            <a:r>
              <a:rPr lang="en-US" b="1" dirty="0"/>
              <a:t>Subject- Anything</a:t>
            </a:r>
          </a:p>
        </p:txBody>
      </p:sp>
      <p:sp>
        <p:nvSpPr>
          <p:cNvPr id="6" name="TextBox 5">
            <a:extLst>
              <a:ext uri="{FF2B5EF4-FFF2-40B4-BE49-F238E27FC236}">
                <a16:creationId xmlns:a16="http://schemas.microsoft.com/office/drawing/2014/main" id="{98B1D62C-2E5A-4343-9CFC-AEB0EACD214B}"/>
              </a:ext>
            </a:extLst>
          </p:cNvPr>
          <p:cNvSpPr txBox="1"/>
          <p:nvPr/>
        </p:nvSpPr>
        <p:spPr>
          <a:xfrm>
            <a:off x="5647174" y="2080009"/>
            <a:ext cx="3547068" cy="369332"/>
          </a:xfrm>
          <a:prstGeom prst="rect">
            <a:avLst/>
          </a:prstGeom>
          <a:noFill/>
          <a:ln>
            <a:solidFill>
              <a:schemeClr val="tx1"/>
            </a:solidFill>
          </a:ln>
        </p:spPr>
        <p:txBody>
          <a:bodyPr wrap="square" rtlCol="0">
            <a:spAutoFit/>
          </a:bodyPr>
          <a:lstStyle/>
          <a:p>
            <a:r>
              <a:rPr lang="en-US" b="1" dirty="0"/>
              <a:t>Variable- For triple Pattern</a:t>
            </a:r>
          </a:p>
        </p:txBody>
      </p:sp>
      <p:cxnSp>
        <p:nvCxnSpPr>
          <p:cNvPr id="8" name="Straight Arrow Connector 7">
            <a:extLst>
              <a:ext uri="{FF2B5EF4-FFF2-40B4-BE49-F238E27FC236}">
                <a16:creationId xmlns:a16="http://schemas.microsoft.com/office/drawing/2014/main" id="{E277D499-AE0B-46C1-8F3D-F14A0766FE9D}"/>
              </a:ext>
            </a:extLst>
          </p:cNvPr>
          <p:cNvCxnSpPr/>
          <p:nvPr/>
        </p:nvCxnSpPr>
        <p:spPr>
          <a:xfrm flipH="1" flipV="1">
            <a:off x="4471516" y="4049486"/>
            <a:ext cx="904352" cy="974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6C34CF-EE55-4CEB-A4F0-766DFF316A74}"/>
              </a:ext>
            </a:extLst>
          </p:cNvPr>
          <p:cNvCxnSpPr/>
          <p:nvPr/>
        </p:nvCxnSpPr>
        <p:spPr>
          <a:xfrm flipH="1">
            <a:off x="5928527" y="3607358"/>
            <a:ext cx="1286189" cy="201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3BE4B9-2F3A-4FB7-9137-6B4A7F206BF6}"/>
              </a:ext>
            </a:extLst>
          </p:cNvPr>
          <p:cNvCxnSpPr/>
          <p:nvPr/>
        </p:nvCxnSpPr>
        <p:spPr>
          <a:xfrm flipV="1">
            <a:off x="1657978" y="3949057"/>
            <a:ext cx="344993" cy="12157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D42C36-84F1-4AAD-807C-9CC430B21480}"/>
              </a:ext>
            </a:extLst>
          </p:cNvPr>
          <p:cNvCxnSpPr/>
          <p:nvPr/>
        </p:nvCxnSpPr>
        <p:spPr>
          <a:xfrm flipV="1">
            <a:off x="2100105" y="2449341"/>
            <a:ext cx="3547069" cy="27155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A90BA4-C635-49E0-94F0-4503811FC8C5}"/>
              </a:ext>
            </a:extLst>
          </p:cNvPr>
          <p:cNvCxnSpPr/>
          <p:nvPr/>
        </p:nvCxnSpPr>
        <p:spPr>
          <a:xfrm flipH="1">
            <a:off x="3386294" y="2160396"/>
            <a:ext cx="21603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52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CAFAC-8F40-4399-8D3E-58D59D8F9E90}"/>
              </a:ext>
            </a:extLst>
          </p:cNvPr>
          <p:cNvPicPr>
            <a:picLocks noChangeAspect="1"/>
          </p:cNvPicPr>
          <p:nvPr/>
        </p:nvPicPr>
        <p:blipFill rotWithShape="1">
          <a:blip r:embed="rId2"/>
          <a:srcRect l="13351" t="2491" r="53353" b="23077"/>
          <a:stretch/>
        </p:blipFill>
        <p:spPr>
          <a:xfrm>
            <a:off x="1678075" y="707395"/>
            <a:ext cx="4059534" cy="5104563"/>
          </a:xfrm>
          <a:prstGeom prst="rect">
            <a:avLst/>
          </a:prstGeom>
        </p:spPr>
      </p:pic>
      <p:sp>
        <p:nvSpPr>
          <p:cNvPr id="4" name="Rectangle 3">
            <a:extLst>
              <a:ext uri="{FF2B5EF4-FFF2-40B4-BE49-F238E27FC236}">
                <a16:creationId xmlns:a16="http://schemas.microsoft.com/office/drawing/2014/main" id="{AF990482-628F-4124-AA01-A95B77AB771D}"/>
              </a:ext>
            </a:extLst>
          </p:cNvPr>
          <p:cNvSpPr/>
          <p:nvPr/>
        </p:nvSpPr>
        <p:spPr>
          <a:xfrm>
            <a:off x="6980253" y="1790140"/>
            <a:ext cx="4059533" cy="2939074"/>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The select Clause indicates which variables values we want listed after the query execute. This query only has one variable so that's the one we want to see. </a:t>
            </a:r>
            <a:r>
              <a:rPr lang="en-US" b="1" i="1" dirty="0">
                <a:latin typeface="Times New Roman" panose="02020603050405020304" pitchFamily="18" charset="0"/>
                <a:ea typeface="Times New Roman" panose="02020603050405020304" pitchFamily="18" charset="0"/>
                <a:cs typeface="Times New Roman" panose="02020603050405020304" pitchFamily="18" charset="0"/>
              </a:rPr>
              <a:t>When the query executes ,it finds two triples that match the specified pattern so the query’s results .i.e. the values that got assigned to the person variable will be the subjects from those two triples </a:t>
            </a:r>
            <a:endParaRPr lang="en-US" sz="1600" b="1" i="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2948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BB4B07-D220-4E81-8173-A66B9E689067}"/>
              </a:ext>
            </a:extLst>
          </p:cNvPr>
          <p:cNvPicPr>
            <a:picLocks noChangeAspect="1"/>
          </p:cNvPicPr>
          <p:nvPr/>
        </p:nvPicPr>
        <p:blipFill rotWithShape="1">
          <a:blip r:embed="rId3"/>
          <a:srcRect l="12198" t="1759" r="27637" b="11648"/>
          <a:stretch/>
        </p:blipFill>
        <p:spPr>
          <a:xfrm>
            <a:off x="653144" y="964642"/>
            <a:ext cx="5088784" cy="4119824"/>
          </a:xfrm>
          <a:prstGeom prst="rect">
            <a:avLst/>
          </a:prstGeom>
        </p:spPr>
      </p:pic>
      <p:pic>
        <p:nvPicPr>
          <p:cNvPr id="3" name="Picture 2">
            <a:extLst>
              <a:ext uri="{FF2B5EF4-FFF2-40B4-BE49-F238E27FC236}">
                <a16:creationId xmlns:a16="http://schemas.microsoft.com/office/drawing/2014/main" id="{D3DE256D-5940-4220-ADB1-30E41096CF9E}"/>
              </a:ext>
            </a:extLst>
          </p:cNvPr>
          <p:cNvPicPr>
            <a:picLocks noChangeAspect="1"/>
          </p:cNvPicPr>
          <p:nvPr/>
        </p:nvPicPr>
        <p:blipFill rotWithShape="1">
          <a:blip r:embed="rId4"/>
          <a:srcRect l="12198" t="1759" r="30934" b="10184"/>
          <a:stretch/>
        </p:blipFill>
        <p:spPr>
          <a:xfrm>
            <a:off x="6209882" y="964642"/>
            <a:ext cx="4729914" cy="4119824"/>
          </a:xfrm>
          <a:prstGeom prst="rect">
            <a:avLst/>
          </a:prstGeom>
        </p:spPr>
      </p:pic>
    </p:spTree>
    <p:extLst>
      <p:ext uri="{BB962C8B-B14F-4D97-AF65-F5344CB8AC3E}">
        <p14:creationId xmlns:p14="http://schemas.microsoft.com/office/powerpoint/2010/main" val="36550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BD37BB-A48E-4189-A363-E38FBD94BA74}"/>
              </a:ext>
            </a:extLst>
          </p:cNvPr>
          <p:cNvSpPr/>
          <p:nvPr/>
        </p:nvSpPr>
        <p:spPr>
          <a:xfrm>
            <a:off x="598004" y="2129366"/>
            <a:ext cx="11289196" cy="2308324"/>
          </a:xfrm>
          <a:prstGeom prst="rect">
            <a:avLst/>
          </a:prstGeom>
        </p:spPr>
        <p:txBody>
          <a:bodyPr wrap="square">
            <a:spAutoFit/>
          </a:bodyPr>
          <a:lstStyle/>
          <a:p>
            <a:r>
              <a:rPr lang="en-US" sz="2400" b="1" i="0" dirty="0">
                <a:solidFill>
                  <a:srgbClr val="333333"/>
                </a:solidFill>
                <a:effectLst/>
                <a:latin typeface="'Helvetica Neue'"/>
              </a:rPr>
              <a:t>The Semantic Web is a Web of data</a:t>
            </a:r>
            <a:r>
              <a:rPr lang="en-US" sz="2400" b="0" i="0" dirty="0">
                <a:solidFill>
                  <a:srgbClr val="333333"/>
                </a:solidFill>
                <a:effectLst/>
                <a:latin typeface="'Helvetica Neue'"/>
              </a:rPr>
              <a:t> — of dates , titles , part numbers </a:t>
            </a:r>
            <a:r>
              <a:rPr lang="en-US" sz="2400" dirty="0">
                <a:solidFill>
                  <a:srgbClr val="333333"/>
                </a:solidFill>
                <a:latin typeface="'Helvetica Neue'"/>
              </a:rPr>
              <a:t>, </a:t>
            </a:r>
            <a:r>
              <a:rPr lang="en-US" sz="2400" b="0" i="0" dirty="0">
                <a:solidFill>
                  <a:srgbClr val="333333"/>
                </a:solidFill>
                <a:effectLst/>
                <a:latin typeface="'Helvetica Neue'"/>
              </a:rPr>
              <a:t>chemical properties and any other data. </a:t>
            </a:r>
          </a:p>
          <a:p>
            <a:r>
              <a:rPr lang="en-US" sz="2400" dirty="0">
                <a:solidFill>
                  <a:srgbClr val="333333"/>
                </a:solidFill>
                <a:latin typeface="'Helvetica Neue'"/>
              </a:rPr>
              <a:t>	</a:t>
            </a:r>
            <a:r>
              <a:rPr lang="en-US" sz="2400" b="1" i="0" dirty="0">
                <a:solidFill>
                  <a:srgbClr val="333333"/>
                </a:solidFill>
                <a:effectLst/>
                <a:latin typeface="'Helvetica Neue'"/>
              </a:rPr>
              <a:t>RDF provides the foundation for publishing and linking your data</a:t>
            </a:r>
            <a:r>
              <a:rPr lang="en-US" sz="2400" b="0" i="0" dirty="0">
                <a:solidFill>
                  <a:srgbClr val="333333"/>
                </a:solidFill>
                <a:effectLst/>
                <a:latin typeface="'Helvetica Neue'"/>
              </a:rPr>
              <a:t>. </a:t>
            </a:r>
          </a:p>
          <a:p>
            <a:endParaRPr lang="en-US" sz="2400" dirty="0">
              <a:solidFill>
                <a:srgbClr val="333333"/>
              </a:solidFill>
              <a:latin typeface="'Helvetica Neue'"/>
            </a:endParaRPr>
          </a:p>
          <a:p>
            <a:r>
              <a:rPr lang="en-US" sz="2400" b="0" i="1" dirty="0">
                <a:solidFill>
                  <a:srgbClr val="333333"/>
                </a:solidFill>
                <a:effectLst/>
                <a:latin typeface="'Helvetica Neue'"/>
              </a:rPr>
              <a:t>Various technologies allow you to embed data in documents or expose what you have in SQL databases, or make it available as RDF files.</a:t>
            </a:r>
            <a:endParaRPr lang="en-US" sz="2400" i="1" dirty="0"/>
          </a:p>
        </p:txBody>
      </p:sp>
    </p:spTree>
    <p:extLst>
      <p:ext uri="{BB962C8B-B14F-4D97-AF65-F5344CB8AC3E}">
        <p14:creationId xmlns:p14="http://schemas.microsoft.com/office/powerpoint/2010/main" val="1476874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72B9B-C9B0-4431-84CE-204BB34ECB21}"/>
              </a:ext>
            </a:extLst>
          </p:cNvPr>
          <p:cNvPicPr>
            <a:picLocks noChangeAspect="1"/>
          </p:cNvPicPr>
          <p:nvPr/>
        </p:nvPicPr>
        <p:blipFill rotWithShape="1">
          <a:blip r:embed="rId2"/>
          <a:srcRect l="11916" t="1629" r="30834" b="9481"/>
          <a:stretch/>
        </p:blipFill>
        <p:spPr>
          <a:xfrm>
            <a:off x="934720" y="594870"/>
            <a:ext cx="5740400" cy="5013450"/>
          </a:xfrm>
          <a:prstGeom prst="rect">
            <a:avLst/>
          </a:prstGeom>
        </p:spPr>
      </p:pic>
      <p:sp>
        <p:nvSpPr>
          <p:cNvPr id="3" name="Rectangle 2">
            <a:extLst>
              <a:ext uri="{FF2B5EF4-FFF2-40B4-BE49-F238E27FC236}">
                <a16:creationId xmlns:a16="http://schemas.microsoft.com/office/drawing/2014/main" id="{04737D73-03C9-4446-A8C3-DFE29114147B}"/>
              </a:ext>
            </a:extLst>
          </p:cNvPr>
          <p:cNvSpPr/>
          <p:nvPr/>
        </p:nvSpPr>
        <p:spPr>
          <a:xfrm>
            <a:off x="7620000" y="1950606"/>
            <a:ext cx="3291840" cy="2620526"/>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Let's retrieve the given name family name and hire date of all the employees.</a:t>
            </a: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We can do this with a where clause that has three triple patterns one for each</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piece of information that we want to retrieve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649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AEB097-9BD1-4675-8524-13613FC84AAE}"/>
              </a:ext>
            </a:extLst>
          </p:cNvPr>
          <p:cNvPicPr>
            <a:picLocks noChangeAspect="1"/>
          </p:cNvPicPr>
          <p:nvPr/>
        </p:nvPicPr>
        <p:blipFill rotWithShape="1">
          <a:blip r:embed="rId3"/>
          <a:srcRect l="12250" t="1629" r="39250" b="10815"/>
          <a:stretch/>
        </p:blipFill>
        <p:spPr>
          <a:xfrm>
            <a:off x="621720" y="406400"/>
            <a:ext cx="5382840" cy="5466080"/>
          </a:xfrm>
          <a:prstGeom prst="rect">
            <a:avLst/>
          </a:prstGeom>
        </p:spPr>
      </p:pic>
      <p:sp>
        <p:nvSpPr>
          <p:cNvPr id="3" name="Rectangle 2">
            <a:extLst>
              <a:ext uri="{FF2B5EF4-FFF2-40B4-BE49-F238E27FC236}">
                <a16:creationId xmlns:a16="http://schemas.microsoft.com/office/drawing/2014/main" id="{4FC335CB-7E1C-427E-9BEF-53366C519849}"/>
              </a:ext>
            </a:extLst>
          </p:cNvPr>
          <p:cNvSpPr/>
          <p:nvPr/>
        </p:nvSpPr>
        <p:spPr>
          <a:xfrm>
            <a:off x="7081520" y="1669903"/>
            <a:ext cx="4003040" cy="2939074"/>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If we want to narrow down the results</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based on some condition we can use a</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filter pattern.</a:t>
            </a: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Say, we want a list of employees who are hired before March 1</a:t>
            </a:r>
            <a:r>
              <a:rPr lang="en-US" i="1" baseline="30000" dirty="0">
                <a:latin typeface="Times New Roman" panose="02020603050405020304" pitchFamily="18" charset="0"/>
                <a:ea typeface="Times New Roman" panose="02020603050405020304" pitchFamily="18" charset="0"/>
                <a:cs typeface="Times New Roman" panose="02020603050405020304" pitchFamily="18" charset="0"/>
              </a:rPr>
              <a:t>st</a:t>
            </a:r>
            <a:r>
              <a:rPr lang="en-US" i="1" dirty="0">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so the filter pattern specifies that we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only want HD values that are less than</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March 1st 2015 expressed as an ISO 8601 date format.</a:t>
            </a:r>
            <a:endParaRPr lang="en-US" i="1" dirty="0"/>
          </a:p>
        </p:txBody>
      </p:sp>
    </p:spTree>
    <p:extLst>
      <p:ext uri="{BB962C8B-B14F-4D97-AF65-F5344CB8AC3E}">
        <p14:creationId xmlns:p14="http://schemas.microsoft.com/office/powerpoint/2010/main" val="237529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ED38D5-042B-47D2-9950-44AC97ABE73B}"/>
              </a:ext>
            </a:extLst>
          </p:cNvPr>
          <p:cNvPicPr>
            <a:picLocks noChangeAspect="1"/>
          </p:cNvPicPr>
          <p:nvPr/>
        </p:nvPicPr>
        <p:blipFill rotWithShape="1">
          <a:blip r:embed="rId3"/>
          <a:srcRect l="11500" t="1629" r="28083" b="15852"/>
          <a:stretch/>
        </p:blipFill>
        <p:spPr>
          <a:xfrm>
            <a:off x="4856480" y="714783"/>
            <a:ext cx="6360160" cy="4886357"/>
          </a:xfrm>
          <a:prstGeom prst="rect">
            <a:avLst/>
          </a:prstGeom>
        </p:spPr>
      </p:pic>
      <p:sp>
        <p:nvSpPr>
          <p:cNvPr id="3" name="Rectangle 2">
            <a:extLst>
              <a:ext uri="{FF2B5EF4-FFF2-40B4-BE49-F238E27FC236}">
                <a16:creationId xmlns:a16="http://schemas.microsoft.com/office/drawing/2014/main" id="{BC2ADC1A-4270-42CB-9A15-0740B652A140}"/>
              </a:ext>
            </a:extLst>
          </p:cNvPr>
          <p:cNvSpPr/>
          <p:nvPr/>
        </p:nvSpPr>
        <p:spPr>
          <a:xfrm>
            <a:off x="975360" y="1847699"/>
            <a:ext cx="3139440" cy="2620526"/>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let's remove the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filter condition and list the employees and their completed orientation values instead of their hire date values.</a:t>
            </a: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Now we see Heidi and John's orientation dates but the other employees don't appear.</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27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712274-7F05-44D2-BE41-561F73B66FC6}"/>
              </a:ext>
            </a:extLst>
          </p:cNvPr>
          <p:cNvPicPr>
            <a:picLocks noChangeAspect="1"/>
          </p:cNvPicPr>
          <p:nvPr/>
        </p:nvPicPr>
        <p:blipFill rotWithShape="1">
          <a:blip r:embed="rId2"/>
          <a:srcRect l="15080" t="2837" r="50000" b="4822"/>
          <a:stretch/>
        </p:blipFill>
        <p:spPr>
          <a:xfrm>
            <a:off x="1911715" y="330740"/>
            <a:ext cx="3934607" cy="5725286"/>
          </a:xfrm>
          <a:prstGeom prst="rect">
            <a:avLst/>
          </a:prstGeom>
        </p:spPr>
      </p:pic>
      <p:sp>
        <p:nvSpPr>
          <p:cNvPr id="4" name="Rectangle 3">
            <a:extLst>
              <a:ext uri="{FF2B5EF4-FFF2-40B4-BE49-F238E27FC236}">
                <a16:creationId xmlns:a16="http://schemas.microsoft.com/office/drawing/2014/main" id="{937894A4-B9B0-4B08-B53A-0740B040D7DE}"/>
              </a:ext>
            </a:extLst>
          </p:cNvPr>
          <p:cNvSpPr/>
          <p:nvPr/>
        </p:nvSpPr>
        <p:spPr>
          <a:xfrm>
            <a:off x="7418965" y="2192579"/>
            <a:ext cx="2775621" cy="1983428"/>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John and Heidi each have triples that match all the queries triple patterns </a:t>
            </a:r>
            <a:r>
              <a:rPr lang="en-US" b="1" i="1" dirty="0">
                <a:latin typeface="Times New Roman" panose="02020603050405020304" pitchFamily="18" charset="0"/>
                <a:ea typeface="Times New Roman" panose="02020603050405020304" pitchFamily="18" charset="0"/>
                <a:cs typeface="Times New Roman" panose="02020603050405020304" pitchFamily="18" charset="0"/>
              </a:rPr>
              <a:t>but</a:t>
            </a:r>
            <a:r>
              <a:rPr lang="en-US" i="1" dirty="0">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Francis and Jane cannot </a:t>
            </a:r>
            <a:r>
              <a:rPr lang="en-US" i="1" dirty="0">
                <a:latin typeface="Times New Roman" panose="02020603050405020304" pitchFamily="18" charset="0"/>
                <a:ea typeface="Times New Roman" panose="02020603050405020304" pitchFamily="18" charset="0"/>
              </a:rPr>
              <a:t>match all three triple patterns </a:t>
            </a:r>
            <a:endParaRPr lang="en-US" i="1" dirty="0"/>
          </a:p>
        </p:txBody>
      </p:sp>
    </p:spTree>
    <p:extLst>
      <p:ext uri="{BB962C8B-B14F-4D97-AF65-F5344CB8AC3E}">
        <p14:creationId xmlns:p14="http://schemas.microsoft.com/office/powerpoint/2010/main" val="3466950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8325C8-AE8A-49BF-8309-76EA143A4CF5}"/>
              </a:ext>
            </a:extLst>
          </p:cNvPr>
          <p:cNvPicPr>
            <a:picLocks noChangeAspect="1"/>
          </p:cNvPicPr>
          <p:nvPr/>
        </p:nvPicPr>
        <p:blipFill rotWithShape="1">
          <a:blip r:embed="rId2"/>
          <a:srcRect l="14761" t="12766" r="52127" b="22553"/>
          <a:stretch/>
        </p:blipFill>
        <p:spPr>
          <a:xfrm>
            <a:off x="642024" y="525292"/>
            <a:ext cx="3337591" cy="3667329"/>
          </a:xfrm>
          <a:prstGeom prst="rect">
            <a:avLst/>
          </a:prstGeom>
        </p:spPr>
      </p:pic>
      <p:sp>
        <p:nvSpPr>
          <p:cNvPr id="3" name="Rectangle 2">
            <a:extLst>
              <a:ext uri="{FF2B5EF4-FFF2-40B4-BE49-F238E27FC236}">
                <a16:creationId xmlns:a16="http://schemas.microsoft.com/office/drawing/2014/main" id="{AC84FDB9-F991-453C-A055-DAE4A0E8EC4D}"/>
              </a:ext>
            </a:extLst>
          </p:cNvPr>
          <p:cNvSpPr/>
          <p:nvPr/>
        </p:nvSpPr>
        <p:spPr>
          <a:xfrm>
            <a:off x="4614155" y="2393229"/>
            <a:ext cx="2487038" cy="1563185"/>
          </a:xfrm>
          <a:prstGeom prst="rect">
            <a:avLst/>
          </a:prstGeom>
        </p:spPr>
        <p:txBody>
          <a:bodyPr wrap="square">
            <a:spAutoFit/>
          </a:bodyPr>
          <a:lstStyle/>
          <a:p>
            <a:pPr>
              <a:lnSpc>
                <a:spcPct val="115000"/>
              </a:lnSpc>
            </a:pPr>
            <a:r>
              <a:rPr lang="en-US" sz="1400" i="1" dirty="0">
                <a:latin typeface="Times New Roman" panose="02020603050405020304" pitchFamily="18" charset="0"/>
                <a:ea typeface="Times New Roman" panose="02020603050405020304" pitchFamily="18" charset="0"/>
                <a:cs typeface="Times New Roman" panose="02020603050405020304" pitchFamily="18" charset="0"/>
              </a:rPr>
              <a:t>John actually had two triples that matched the queries third pattern which is why the query had two rows of results</a:t>
            </a:r>
            <a:endParaRPr lang="en-US" sz="14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400" i="1" dirty="0">
                <a:latin typeface="Times New Roman" panose="02020603050405020304" pitchFamily="18" charset="0"/>
                <a:ea typeface="Times New Roman" panose="02020603050405020304" pitchFamily="18" charset="0"/>
                <a:cs typeface="Times New Roman" panose="02020603050405020304" pitchFamily="18" charset="0"/>
              </a:rPr>
              <a:t>for him one for each completed </a:t>
            </a:r>
            <a:r>
              <a:rPr lang="en-US" sz="1400" i="1" dirty="0">
                <a:latin typeface="Times New Roman" panose="02020603050405020304" pitchFamily="18" charset="0"/>
                <a:ea typeface="Times New Roman" panose="02020603050405020304" pitchFamily="18" charset="0"/>
              </a:rPr>
              <a:t>orientation value </a:t>
            </a:r>
            <a:endParaRPr lang="en-US" sz="1400" i="1" dirty="0"/>
          </a:p>
        </p:txBody>
      </p:sp>
      <p:pic>
        <p:nvPicPr>
          <p:cNvPr id="4" name="Picture 3">
            <a:extLst>
              <a:ext uri="{FF2B5EF4-FFF2-40B4-BE49-F238E27FC236}">
                <a16:creationId xmlns:a16="http://schemas.microsoft.com/office/drawing/2014/main" id="{59A5AF3B-335D-42B4-9B91-8E85DF0B7FD4}"/>
              </a:ext>
            </a:extLst>
          </p:cNvPr>
          <p:cNvPicPr>
            <a:picLocks noChangeAspect="1"/>
          </p:cNvPicPr>
          <p:nvPr/>
        </p:nvPicPr>
        <p:blipFill rotWithShape="1">
          <a:blip r:embed="rId3"/>
          <a:srcRect l="11729" t="53901" r="39361" b="13475"/>
          <a:stretch/>
        </p:blipFill>
        <p:spPr>
          <a:xfrm>
            <a:off x="7101193" y="4192621"/>
            <a:ext cx="4153710" cy="1558489"/>
          </a:xfrm>
          <a:prstGeom prst="rect">
            <a:avLst/>
          </a:prstGeom>
        </p:spPr>
      </p:pic>
    </p:spTree>
    <p:extLst>
      <p:ext uri="{BB962C8B-B14F-4D97-AF65-F5344CB8AC3E}">
        <p14:creationId xmlns:p14="http://schemas.microsoft.com/office/powerpoint/2010/main" val="12678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E77425-3D49-43D7-B4E5-873963A74A0F}"/>
              </a:ext>
            </a:extLst>
          </p:cNvPr>
          <p:cNvPicPr>
            <a:picLocks noChangeAspect="1"/>
          </p:cNvPicPr>
          <p:nvPr/>
        </p:nvPicPr>
        <p:blipFill rotWithShape="1">
          <a:blip r:embed="rId2"/>
          <a:srcRect l="12207" t="1702" r="40878" b="50000"/>
          <a:stretch/>
        </p:blipFill>
        <p:spPr>
          <a:xfrm>
            <a:off x="914400" y="408562"/>
            <a:ext cx="4871543" cy="2821021"/>
          </a:xfrm>
          <a:prstGeom prst="rect">
            <a:avLst/>
          </a:prstGeom>
        </p:spPr>
      </p:pic>
      <p:pic>
        <p:nvPicPr>
          <p:cNvPr id="3" name="Picture 2">
            <a:extLst>
              <a:ext uri="{FF2B5EF4-FFF2-40B4-BE49-F238E27FC236}">
                <a16:creationId xmlns:a16="http://schemas.microsoft.com/office/drawing/2014/main" id="{8FC5653A-C830-4A30-8114-6F32E3D86B83}"/>
              </a:ext>
            </a:extLst>
          </p:cNvPr>
          <p:cNvPicPr>
            <a:picLocks noChangeAspect="1"/>
          </p:cNvPicPr>
          <p:nvPr/>
        </p:nvPicPr>
        <p:blipFill rotWithShape="1">
          <a:blip r:embed="rId3"/>
          <a:srcRect l="12765" t="54468" r="45027" b="1277"/>
          <a:stretch/>
        </p:blipFill>
        <p:spPr>
          <a:xfrm>
            <a:off x="6560127" y="3005960"/>
            <a:ext cx="4684114" cy="2762655"/>
          </a:xfrm>
          <a:prstGeom prst="rect">
            <a:avLst/>
          </a:prstGeom>
        </p:spPr>
      </p:pic>
      <p:sp>
        <p:nvSpPr>
          <p:cNvPr id="4" name="Rectangle 3">
            <a:extLst>
              <a:ext uri="{FF2B5EF4-FFF2-40B4-BE49-F238E27FC236}">
                <a16:creationId xmlns:a16="http://schemas.microsoft.com/office/drawing/2014/main" id="{C9E471DC-2EB4-41E6-B5C3-70DD47879DC2}"/>
              </a:ext>
            </a:extLst>
          </p:cNvPr>
          <p:cNvSpPr/>
          <p:nvPr/>
        </p:nvSpPr>
        <p:spPr>
          <a:xfrm>
            <a:off x="1741250" y="3429000"/>
            <a:ext cx="3511685" cy="2339615"/>
          </a:xfrm>
          <a:prstGeom prst="rect">
            <a:avLst/>
          </a:prstGeom>
        </p:spPr>
        <p:txBody>
          <a:bodyPr wrap="square">
            <a:spAutoFit/>
          </a:bodyPr>
          <a:lstStyle/>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To list all of the employees and if they</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have any their completed orientation</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values.</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Let matching on the third triple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pattern be optional ,this query asks for</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everyone with a given name and a family name and if they have a completed </a:t>
            </a:r>
            <a:r>
              <a:rPr lang="en-US" sz="1600" i="1" dirty="0">
                <a:latin typeface="Times New Roman" panose="02020603050405020304" pitchFamily="18" charset="0"/>
                <a:ea typeface="Times New Roman" panose="02020603050405020304" pitchFamily="18" charset="0"/>
              </a:rPr>
              <a:t>orientation value.</a:t>
            </a:r>
            <a:endParaRPr lang="en-US" sz="1600" i="1" dirty="0"/>
          </a:p>
        </p:txBody>
      </p:sp>
    </p:spTree>
    <p:extLst>
      <p:ext uri="{BB962C8B-B14F-4D97-AF65-F5344CB8AC3E}">
        <p14:creationId xmlns:p14="http://schemas.microsoft.com/office/powerpoint/2010/main" val="145305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804486-C8B1-4A99-96C9-59610648EDEC}"/>
              </a:ext>
            </a:extLst>
          </p:cNvPr>
          <p:cNvPicPr>
            <a:picLocks noChangeAspect="1"/>
          </p:cNvPicPr>
          <p:nvPr/>
        </p:nvPicPr>
        <p:blipFill rotWithShape="1">
          <a:blip r:embed="rId2"/>
          <a:srcRect l="11569" t="1561" r="36170" b="50239"/>
          <a:stretch/>
        </p:blipFill>
        <p:spPr>
          <a:xfrm>
            <a:off x="605827" y="603115"/>
            <a:ext cx="5765791" cy="2991255"/>
          </a:xfrm>
          <a:prstGeom prst="rect">
            <a:avLst/>
          </a:prstGeom>
        </p:spPr>
      </p:pic>
      <p:pic>
        <p:nvPicPr>
          <p:cNvPr id="3" name="Picture 2">
            <a:extLst>
              <a:ext uri="{FF2B5EF4-FFF2-40B4-BE49-F238E27FC236}">
                <a16:creationId xmlns:a16="http://schemas.microsoft.com/office/drawing/2014/main" id="{05348CF5-4352-43FD-9C1B-83F40AED0FC9}"/>
              </a:ext>
            </a:extLst>
          </p:cNvPr>
          <p:cNvPicPr>
            <a:picLocks noChangeAspect="1"/>
          </p:cNvPicPr>
          <p:nvPr/>
        </p:nvPicPr>
        <p:blipFill rotWithShape="1">
          <a:blip r:embed="rId3"/>
          <a:srcRect l="11809" t="54184" r="57234" b="13901"/>
          <a:stretch/>
        </p:blipFill>
        <p:spPr>
          <a:xfrm>
            <a:off x="7695358" y="2098742"/>
            <a:ext cx="3170438" cy="1838527"/>
          </a:xfrm>
          <a:prstGeom prst="rect">
            <a:avLst/>
          </a:prstGeom>
        </p:spPr>
      </p:pic>
      <p:sp>
        <p:nvSpPr>
          <p:cNvPr id="4" name="Rectangle 3">
            <a:extLst>
              <a:ext uri="{FF2B5EF4-FFF2-40B4-BE49-F238E27FC236}">
                <a16:creationId xmlns:a16="http://schemas.microsoft.com/office/drawing/2014/main" id="{FECEF2C7-9DAC-40AF-8743-97F7EB4A929F}"/>
              </a:ext>
            </a:extLst>
          </p:cNvPr>
          <p:cNvSpPr/>
          <p:nvPr/>
        </p:nvSpPr>
        <p:spPr>
          <a:xfrm>
            <a:off x="1014920" y="4540384"/>
            <a:ext cx="10463718" cy="1490152"/>
          </a:xfrm>
          <a:prstGeom prst="rect">
            <a:avLst/>
          </a:prstGeom>
        </p:spPr>
        <p:txBody>
          <a:bodyPr wrap="square">
            <a:spAutoFit/>
          </a:bodyPr>
          <a:lstStyle/>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let's say that Heidi is scheduling a new orientation meeting and wants to know who to invite  or she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wants to list all employees who do not have a completed orientation value .</a:t>
            </a:r>
          </a:p>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Her query asks for everyone's given and family name but only if for any employee who matches those first two triple patterns no triple exists that lists a completed orientation value for that employee.</a:t>
            </a:r>
          </a:p>
          <a:p>
            <a:pPr>
              <a:lnSpc>
                <a:spcPct val="115000"/>
              </a:lnSpc>
            </a:pP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Use keywords </a:t>
            </a:r>
            <a:r>
              <a:rPr lang="en-US" sz="1600" b="1" i="1" dirty="0">
                <a:latin typeface="Times New Roman" panose="02020603050405020304" pitchFamily="18" charset="0"/>
                <a:ea typeface="Times New Roman" panose="02020603050405020304" pitchFamily="18" charset="0"/>
                <a:cs typeface="Times New Roman" panose="02020603050405020304" pitchFamily="18" charset="0"/>
              </a:rPr>
              <a:t>not exists </a:t>
            </a: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and  that shows ..</a:t>
            </a:r>
            <a:endParaRPr lang="en-US" sz="1600" i="1" dirty="0"/>
          </a:p>
        </p:txBody>
      </p:sp>
    </p:spTree>
    <p:extLst>
      <p:ext uri="{BB962C8B-B14F-4D97-AF65-F5344CB8AC3E}">
        <p14:creationId xmlns:p14="http://schemas.microsoft.com/office/powerpoint/2010/main" val="70783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A4D39-E8CC-44F8-B10C-05793574F3E8}"/>
              </a:ext>
            </a:extLst>
          </p:cNvPr>
          <p:cNvPicPr>
            <a:picLocks noChangeAspect="1"/>
          </p:cNvPicPr>
          <p:nvPr/>
        </p:nvPicPr>
        <p:blipFill rotWithShape="1">
          <a:blip r:embed="rId2"/>
          <a:srcRect l="11411" t="1702" r="43749" b="50000"/>
          <a:stretch/>
        </p:blipFill>
        <p:spPr>
          <a:xfrm>
            <a:off x="505838" y="466928"/>
            <a:ext cx="5466946" cy="3312268"/>
          </a:xfrm>
          <a:prstGeom prst="rect">
            <a:avLst/>
          </a:prstGeom>
        </p:spPr>
      </p:pic>
      <p:pic>
        <p:nvPicPr>
          <p:cNvPr id="3" name="Picture 2">
            <a:extLst>
              <a:ext uri="{FF2B5EF4-FFF2-40B4-BE49-F238E27FC236}">
                <a16:creationId xmlns:a16="http://schemas.microsoft.com/office/drawing/2014/main" id="{CE3271F0-52AF-4638-B85E-9992255A71EE}"/>
              </a:ext>
            </a:extLst>
          </p:cNvPr>
          <p:cNvPicPr>
            <a:picLocks noChangeAspect="1"/>
          </p:cNvPicPr>
          <p:nvPr/>
        </p:nvPicPr>
        <p:blipFill rotWithShape="1">
          <a:blip r:embed="rId3"/>
          <a:srcRect l="12447" t="55105" r="42713" b="11915"/>
          <a:stretch/>
        </p:blipFill>
        <p:spPr>
          <a:xfrm>
            <a:off x="5885234" y="3779196"/>
            <a:ext cx="5064870" cy="2095342"/>
          </a:xfrm>
          <a:prstGeom prst="rect">
            <a:avLst/>
          </a:prstGeom>
        </p:spPr>
      </p:pic>
      <p:sp>
        <p:nvSpPr>
          <p:cNvPr id="4" name="Rectangle 3">
            <a:extLst>
              <a:ext uri="{FF2B5EF4-FFF2-40B4-BE49-F238E27FC236}">
                <a16:creationId xmlns:a16="http://schemas.microsoft.com/office/drawing/2014/main" id="{BA4C357E-730F-4F05-A958-E1B8EA08D4D9}"/>
              </a:ext>
            </a:extLst>
          </p:cNvPr>
          <p:cNvSpPr/>
          <p:nvPr/>
        </p:nvSpPr>
        <p:spPr>
          <a:xfrm>
            <a:off x="6621293" y="489926"/>
            <a:ext cx="5064869" cy="2939074"/>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So far, we've seen to store a value in a variable is to include that variable in a triple pattern for the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query processor to match against some part of a triple.</a:t>
            </a:r>
          </a:p>
          <a:p>
            <a:pPr>
              <a:lnSpc>
                <a:spcPct val="115000"/>
              </a:lnSpc>
            </a:pPr>
            <a:r>
              <a:rPr lang="en-US" b="1" i="1" dirty="0">
                <a:latin typeface="Times New Roman" panose="02020603050405020304" pitchFamily="18" charset="0"/>
                <a:ea typeface="Times New Roman" panose="02020603050405020304" pitchFamily="18" charset="0"/>
                <a:cs typeface="Times New Roman" panose="02020603050405020304" pitchFamily="18" charset="0"/>
              </a:rPr>
              <a:t>We can use the bind keyword </a:t>
            </a:r>
            <a:r>
              <a:rPr lang="en-US" i="1" dirty="0">
                <a:latin typeface="Times New Roman" panose="02020603050405020304" pitchFamily="18" charset="0"/>
                <a:ea typeface="Times New Roman" panose="02020603050405020304" pitchFamily="18" charset="0"/>
                <a:cs typeface="Times New Roman" panose="02020603050405020304" pitchFamily="18" charset="0"/>
              </a:rPr>
              <a:t>to store whatever we like in a variable this can be especially useful</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when the bind expression uses values from other variables and calls some of </a:t>
            </a:r>
            <a:r>
              <a:rPr lang="en-US" i="1" dirty="0" err="1">
                <a:latin typeface="Times New Roman" panose="02020603050405020304" pitchFamily="18" charset="0"/>
                <a:ea typeface="Times New Roman" panose="02020603050405020304" pitchFamily="18" charset="0"/>
                <a:cs typeface="Times New Roman" panose="02020603050405020304" pitchFamily="18" charset="0"/>
              </a:rPr>
              <a:t>SparQl's</a:t>
            </a:r>
            <a:r>
              <a:rPr lang="en-US" i="1" dirty="0">
                <a:latin typeface="Times New Roman" panose="02020603050405020304" pitchFamily="18" charset="0"/>
                <a:ea typeface="Times New Roman" panose="02020603050405020304" pitchFamily="18" charset="0"/>
                <a:cs typeface="Times New Roman" panose="02020603050405020304" pitchFamily="18" charset="0"/>
              </a:rPr>
              <a:t> broad range of available </a:t>
            </a:r>
            <a:r>
              <a:rPr lang="en-US" i="1" dirty="0">
                <a:latin typeface="Times New Roman" panose="02020603050405020304" pitchFamily="18" charset="0"/>
                <a:ea typeface="Times New Roman" panose="02020603050405020304" pitchFamily="18" charset="0"/>
              </a:rPr>
              <a:t>functions to create a new value </a:t>
            </a:r>
            <a:endParaRPr lang="en-US" i="1" dirty="0"/>
          </a:p>
        </p:txBody>
      </p:sp>
    </p:spTree>
    <p:extLst>
      <p:ext uri="{BB962C8B-B14F-4D97-AF65-F5344CB8AC3E}">
        <p14:creationId xmlns:p14="http://schemas.microsoft.com/office/powerpoint/2010/main" val="140856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A7BE3-40B7-4349-B4DA-180CA2448606}"/>
              </a:ext>
            </a:extLst>
          </p:cNvPr>
          <p:cNvPicPr>
            <a:picLocks noChangeAspect="1"/>
          </p:cNvPicPr>
          <p:nvPr/>
        </p:nvPicPr>
        <p:blipFill rotWithShape="1">
          <a:blip r:embed="rId2"/>
          <a:srcRect l="10532" t="1844" r="41596" b="51206"/>
          <a:stretch/>
        </p:blipFill>
        <p:spPr>
          <a:xfrm>
            <a:off x="566703" y="559341"/>
            <a:ext cx="5201800" cy="2869659"/>
          </a:xfrm>
          <a:prstGeom prst="rect">
            <a:avLst/>
          </a:prstGeom>
        </p:spPr>
      </p:pic>
      <p:pic>
        <p:nvPicPr>
          <p:cNvPr id="3" name="Picture 2">
            <a:extLst>
              <a:ext uri="{FF2B5EF4-FFF2-40B4-BE49-F238E27FC236}">
                <a16:creationId xmlns:a16="http://schemas.microsoft.com/office/drawing/2014/main" id="{A3E58FDB-E1D0-4414-A990-6B0BFB45BBB2}"/>
              </a:ext>
            </a:extLst>
          </p:cNvPr>
          <p:cNvPicPr>
            <a:picLocks noChangeAspect="1"/>
          </p:cNvPicPr>
          <p:nvPr/>
        </p:nvPicPr>
        <p:blipFill rotWithShape="1">
          <a:blip r:embed="rId3"/>
          <a:srcRect l="11729" t="54468" r="40319" b="10355"/>
          <a:stretch/>
        </p:blipFill>
        <p:spPr>
          <a:xfrm>
            <a:off x="2431915" y="4148870"/>
            <a:ext cx="4844374" cy="1999011"/>
          </a:xfrm>
          <a:prstGeom prst="rect">
            <a:avLst/>
          </a:prstGeom>
        </p:spPr>
      </p:pic>
      <p:sp>
        <p:nvSpPr>
          <p:cNvPr id="4" name="Rectangle 3">
            <a:extLst>
              <a:ext uri="{FF2B5EF4-FFF2-40B4-BE49-F238E27FC236}">
                <a16:creationId xmlns:a16="http://schemas.microsoft.com/office/drawing/2014/main" id="{38A97A8F-A573-4BE3-87F9-85F4C9C55B1C}"/>
              </a:ext>
            </a:extLst>
          </p:cNvPr>
          <p:cNvSpPr/>
          <p:nvPr/>
        </p:nvSpPr>
        <p:spPr>
          <a:xfrm>
            <a:off x="7221167" y="1177618"/>
            <a:ext cx="3868366" cy="3576172"/>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In this query the bind statement uses sparkql’s  </a:t>
            </a:r>
            <a:r>
              <a:rPr lang="en-US" b="1" i="1" dirty="0" err="1">
                <a:latin typeface="Times New Roman" panose="02020603050405020304" pitchFamily="18" charset="0"/>
                <a:ea typeface="Times New Roman" panose="02020603050405020304" pitchFamily="18" charset="0"/>
                <a:cs typeface="Times New Roman" panose="02020603050405020304" pitchFamily="18" charset="0"/>
              </a:rPr>
              <a:t>concat</a:t>
            </a:r>
            <a:r>
              <a:rPr lang="en-US" b="1" i="1" dirty="0">
                <a:latin typeface="Times New Roman" panose="02020603050405020304" pitchFamily="18" charset="0"/>
                <a:ea typeface="Times New Roman" panose="02020603050405020304" pitchFamily="18" charset="0"/>
                <a:cs typeface="Times New Roman" panose="02020603050405020304" pitchFamily="18" charset="0"/>
              </a:rPr>
              <a:t> function </a:t>
            </a:r>
            <a:r>
              <a:rPr lang="en-US" i="1" dirty="0">
                <a:latin typeface="Times New Roman" panose="02020603050405020304" pitchFamily="18" charset="0"/>
                <a:ea typeface="Times New Roman" panose="02020603050405020304" pitchFamily="18" charset="0"/>
                <a:cs typeface="Times New Roman" panose="02020603050405020304" pitchFamily="18" charset="0"/>
              </a:rPr>
              <a:t>to concatenate the given name value stored by the first triple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pattern a space and the family name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value stored by the second triple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Pattern.</a:t>
            </a: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It stores the result of this concatenation in a new variable called full name. Running the query creates a</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new full name value for each employee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74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0F81D7-D929-4C15-8FBA-B78F770290D6}"/>
              </a:ext>
            </a:extLst>
          </p:cNvPr>
          <p:cNvPicPr>
            <a:picLocks noChangeAspect="1"/>
          </p:cNvPicPr>
          <p:nvPr/>
        </p:nvPicPr>
        <p:blipFill rotWithShape="1">
          <a:blip r:embed="rId3"/>
          <a:srcRect l="11170" t="1702" r="43351" b="50000"/>
          <a:stretch/>
        </p:blipFill>
        <p:spPr>
          <a:xfrm>
            <a:off x="551234" y="457200"/>
            <a:ext cx="5544766" cy="3312268"/>
          </a:xfrm>
          <a:prstGeom prst="rect">
            <a:avLst/>
          </a:prstGeom>
        </p:spPr>
      </p:pic>
      <p:sp>
        <p:nvSpPr>
          <p:cNvPr id="3" name="Rectangle 2">
            <a:extLst>
              <a:ext uri="{FF2B5EF4-FFF2-40B4-BE49-F238E27FC236}">
                <a16:creationId xmlns:a16="http://schemas.microsoft.com/office/drawing/2014/main" id="{67D5AA5E-E6FC-437F-BE5F-0C6A873847E2}"/>
              </a:ext>
            </a:extLst>
          </p:cNvPr>
          <p:cNvSpPr/>
          <p:nvPr/>
        </p:nvSpPr>
        <p:spPr>
          <a:xfrm>
            <a:off x="7172528" y="1883886"/>
            <a:ext cx="4374205" cy="2296654"/>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A sparql construct query uses the same kind of where clauses that a select query can</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use but it can use the values stored in</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the variables to create new triples.</a:t>
            </a:r>
          </a:p>
          <a:p>
            <a:pPr>
              <a:lnSpc>
                <a:spcPct val="115000"/>
              </a:lnSpc>
            </a:pPr>
            <a:r>
              <a:rPr lang="en-US" b="1" i="1" dirty="0">
                <a:latin typeface="Times New Roman" panose="02020603050405020304" pitchFamily="18" charset="0"/>
                <a:ea typeface="Times New Roman" panose="02020603050405020304" pitchFamily="18" charset="0"/>
                <a:cs typeface="Times New Roman" panose="02020603050405020304" pitchFamily="18" charset="0"/>
              </a:rPr>
              <a:t>Note</a:t>
            </a:r>
            <a:r>
              <a:rPr lang="en-US" i="1" dirty="0">
                <a:latin typeface="Times New Roman" panose="02020603050405020304" pitchFamily="18" charset="0"/>
                <a:ea typeface="Times New Roman" panose="02020603050405020304" pitchFamily="18" charset="0"/>
                <a:cs typeface="Times New Roman" panose="02020603050405020304" pitchFamily="18" charset="0"/>
              </a:rPr>
              <a:t> , how the triple pattern showing the</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triple to construct is inside of curly</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Braces.</a:t>
            </a:r>
          </a:p>
        </p:txBody>
      </p:sp>
      <p:pic>
        <p:nvPicPr>
          <p:cNvPr id="4" name="Picture 3">
            <a:extLst>
              <a:ext uri="{FF2B5EF4-FFF2-40B4-BE49-F238E27FC236}">
                <a16:creationId xmlns:a16="http://schemas.microsoft.com/office/drawing/2014/main" id="{F1AC68A9-C3FC-4E68-80D4-A1FF8D32B950}"/>
              </a:ext>
            </a:extLst>
          </p:cNvPr>
          <p:cNvPicPr>
            <a:picLocks noChangeAspect="1"/>
          </p:cNvPicPr>
          <p:nvPr/>
        </p:nvPicPr>
        <p:blipFill rotWithShape="1">
          <a:blip r:embed="rId4"/>
          <a:srcRect l="12207" t="53617" r="44229" b="13192"/>
          <a:stretch/>
        </p:blipFill>
        <p:spPr>
          <a:xfrm>
            <a:off x="2033082" y="4416358"/>
            <a:ext cx="4062918" cy="1741252"/>
          </a:xfrm>
          <a:prstGeom prst="rect">
            <a:avLst/>
          </a:prstGeom>
        </p:spPr>
      </p:pic>
    </p:spTree>
    <p:extLst>
      <p:ext uri="{BB962C8B-B14F-4D97-AF65-F5344CB8AC3E}">
        <p14:creationId xmlns:p14="http://schemas.microsoft.com/office/powerpoint/2010/main" val="11990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75F23C-4ADD-4387-A738-7716464F9AEF}"/>
              </a:ext>
            </a:extLst>
          </p:cNvPr>
          <p:cNvSpPr txBox="1"/>
          <p:nvPr/>
        </p:nvSpPr>
        <p:spPr>
          <a:xfrm>
            <a:off x="1184564" y="1257300"/>
            <a:ext cx="10474036" cy="3539430"/>
          </a:xfrm>
          <a:prstGeom prst="rect">
            <a:avLst/>
          </a:prstGeom>
          <a:noFill/>
        </p:spPr>
        <p:txBody>
          <a:bodyPr wrap="square" rtlCol="0">
            <a:spAutoFit/>
          </a:bodyPr>
          <a:lstStyle/>
          <a:p>
            <a:r>
              <a:rPr lang="en-US" sz="2800" i="1" dirty="0"/>
              <a:t>Collection of Semantic web technologies, provide an environment where application can query the data, draw inferences using Vocabularies etc.</a:t>
            </a:r>
          </a:p>
          <a:p>
            <a:endParaRPr lang="en-US" sz="2800" dirty="0"/>
          </a:p>
          <a:p>
            <a:pPr marL="457200" indent="-457200">
              <a:buFont typeface="Arial" panose="020B0604020202020204" pitchFamily="34" charset="0"/>
              <a:buChar char="•"/>
            </a:pPr>
            <a:r>
              <a:rPr lang="en-US" sz="2800" dirty="0"/>
              <a:t>RDF</a:t>
            </a:r>
          </a:p>
          <a:p>
            <a:pPr marL="457200" indent="-457200">
              <a:buFont typeface="Arial" panose="020B0604020202020204" pitchFamily="34" charset="0"/>
              <a:buChar char="•"/>
            </a:pPr>
            <a:r>
              <a:rPr lang="en-US" sz="2800" dirty="0"/>
              <a:t>OWL</a:t>
            </a:r>
          </a:p>
          <a:p>
            <a:pPr marL="457200" indent="-457200">
              <a:buFont typeface="Arial" panose="020B0604020202020204" pitchFamily="34" charset="0"/>
              <a:buChar char="•"/>
            </a:pPr>
            <a:r>
              <a:rPr lang="en-US" sz="2800" dirty="0"/>
              <a:t>SKOS</a:t>
            </a:r>
          </a:p>
          <a:p>
            <a:pPr marL="457200" indent="-457200">
              <a:buFont typeface="Arial" panose="020B0604020202020204" pitchFamily="34" charset="0"/>
              <a:buChar char="•"/>
            </a:pPr>
            <a:r>
              <a:rPr lang="en-US" sz="2800" dirty="0"/>
              <a:t>SPARQL</a:t>
            </a:r>
          </a:p>
        </p:txBody>
      </p:sp>
    </p:spTree>
    <p:extLst>
      <p:ext uri="{BB962C8B-B14F-4D97-AF65-F5344CB8AC3E}">
        <p14:creationId xmlns:p14="http://schemas.microsoft.com/office/powerpoint/2010/main" val="853307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F650B-5397-40FD-95C2-B95332C243D6}"/>
              </a:ext>
            </a:extLst>
          </p:cNvPr>
          <p:cNvPicPr>
            <a:picLocks noChangeAspect="1"/>
          </p:cNvPicPr>
          <p:nvPr/>
        </p:nvPicPr>
        <p:blipFill rotWithShape="1">
          <a:blip r:embed="rId3"/>
          <a:srcRect l="11968" t="2411" r="51010" b="47660"/>
          <a:stretch/>
        </p:blipFill>
        <p:spPr>
          <a:xfrm>
            <a:off x="573932" y="1371600"/>
            <a:ext cx="4143984" cy="3143711"/>
          </a:xfrm>
          <a:prstGeom prst="rect">
            <a:avLst/>
          </a:prstGeom>
        </p:spPr>
      </p:pic>
      <p:pic>
        <p:nvPicPr>
          <p:cNvPr id="3" name="Picture 2">
            <a:extLst>
              <a:ext uri="{FF2B5EF4-FFF2-40B4-BE49-F238E27FC236}">
                <a16:creationId xmlns:a16="http://schemas.microsoft.com/office/drawing/2014/main" id="{05B3464E-F773-48EE-903B-339056C2F697}"/>
              </a:ext>
            </a:extLst>
          </p:cNvPr>
          <p:cNvPicPr>
            <a:picLocks noChangeAspect="1"/>
          </p:cNvPicPr>
          <p:nvPr/>
        </p:nvPicPr>
        <p:blipFill rotWithShape="1">
          <a:blip r:embed="rId4"/>
          <a:srcRect l="12367" t="52908" r="55798" b="1986"/>
          <a:stretch/>
        </p:blipFill>
        <p:spPr>
          <a:xfrm>
            <a:off x="6096000" y="1206231"/>
            <a:ext cx="4418375" cy="3521412"/>
          </a:xfrm>
          <a:prstGeom prst="rect">
            <a:avLst/>
          </a:prstGeom>
        </p:spPr>
      </p:pic>
      <p:sp>
        <p:nvSpPr>
          <p:cNvPr id="4" name="Rectangle 3">
            <a:extLst>
              <a:ext uri="{FF2B5EF4-FFF2-40B4-BE49-F238E27FC236}">
                <a16:creationId xmlns:a16="http://schemas.microsoft.com/office/drawing/2014/main" id="{C682CCC9-E40A-491A-9A9E-204D0C2E2E89}"/>
              </a:ext>
            </a:extLst>
          </p:cNvPr>
          <p:cNvSpPr/>
          <p:nvPr/>
        </p:nvSpPr>
        <p:spPr>
          <a:xfrm>
            <a:off x="470170" y="4975170"/>
            <a:ext cx="11251660" cy="1022459"/>
          </a:xfrm>
          <a:prstGeom prst="rect">
            <a:avLst/>
          </a:prstGeom>
        </p:spPr>
        <p:txBody>
          <a:bodyPr wrap="square">
            <a:spAutoFit/>
          </a:bodyPr>
          <a:lstStyle/>
          <a:p>
            <a:pPr>
              <a:lnSpc>
                <a:spcPct val="115000"/>
              </a:lnSpc>
            </a:pPr>
            <a:r>
              <a:rPr lang="en-US" i="1" dirty="0">
                <a:latin typeface="Times New Roman" panose="02020603050405020304" pitchFamily="18" charset="0"/>
                <a:ea typeface="Times New Roman" panose="02020603050405020304" pitchFamily="18" charset="0"/>
                <a:cs typeface="Times New Roman" panose="02020603050405020304" pitchFamily="18" charset="0"/>
              </a:rPr>
              <a:t>These curly braces can enclose multiple triple patterns which is a common practice, when for example a construct query takes data conforming to one model and creates triples conforming to other models.</a:t>
            </a:r>
          </a:p>
          <a:p>
            <a:pPr>
              <a:lnSpc>
                <a:spcPct val="115000"/>
              </a:lnSpc>
            </a:pPr>
            <a:r>
              <a:rPr lang="en-US" b="1" i="1" dirty="0">
                <a:latin typeface="Times New Roman" panose="02020603050405020304" pitchFamily="18" charset="0"/>
                <a:ea typeface="Times New Roman" panose="02020603050405020304" pitchFamily="18" charset="0"/>
                <a:cs typeface="Times New Roman" panose="02020603050405020304" pitchFamily="18" charset="0"/>
              </a:rPr>
              <a:t>Good for Integration projects.</a:t>
            </a:r>
          </a:p>
        </p:txBody>
      </p:sp>
    </p:spTree>
    <p:extLst>
      <p:ext uri="{BB962C8B-B14F-4D97-AF65-F5344CB8AC3E}">
        <p14:creationId xmlns:p14="http://schemas.microsoft.com/office/powerpoint/2010/main" val="1693180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3" cstate="print"/>
          <a:srcRect l="16398" t="19453" r="16252" b="12610"/>
          <a:stretch/>
        </p:blipFill>
        <p:spPr bwMode="auto">
          <a:xfrm>
            <a:off x="2126974" y="852517"/>
            <a:ext cx="8541026" cy="5458831"/>
          </a:xfrm>
          <a:prstGeom prst="rect">
            <a:avLst/>
          </a:prstGeom>
          <a:noFill/>
          <a:ln w="9525">
            <a:noFill/>
            <a:miter lim="800000"/>
            <a:headEnd/>
            <a:tailEnd/>
          </a:ln>
        </p:spPr>
      </p:pic>
      <p:sp>
        <p:nvSpPr>
          <p:cNvPr id="3" name="Rectangle 2"/>
          <p:cNvSpPr/>
          <p:nvPr/>
        </p:nvSpPr>
        <p:spPr>
          <a:xfrm>
            <a:off x="1524000" y="218046"/>
            <a:ext cx="9144000" cy="584775"/>
          </a:xfrm>
          <a:prstGeom prst="rect">
            <a:avLst/>
          </a:prstGeom>
          <a:solidFill>
            <a:schemeClr val="bg1"/>
          </a:solidFill>
        </p:spPr>
        <p:txBody>
          <a:bodyPr wrap="square">
            <a:spAutoFit/>
          </a:bodyPr>
          <a:lstStyle/>
          <a:p>
            <a:pPr algn="ctr"/>
            <a:r>
              <a:rPr lang="en-US" sz="3200" b="1" dirty="0"/>
              <a:t>USING SPARQL TO INSERT TRIPLES</a:t>
            </a:r>
          </a:p>
        </p:txBody>
      </p:sp>
    </p:spTree>
    <p:extLst>
      <p:ext uri="{BB962C8B-B14F-4D97-AF65-F5344CB8AC3E}">
        <p14:creationId xmlns:p14="http://schemas.microsoft.com/office/powerpoint/2010/main" val="2573713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rotWithShape="1">
          <a:blip r:embed="rId3" cstate="print"/>
          <a:srcRect l="16398" t="20242" r="16252" b="16192"/>
          <a:stretch/>
        </p:blipFill>
        <p:spPr bwMode="auto">
          <a:xfrm>
            <a:off x="1524000" y="803436"/>
            <a:ext cx="9144000" cy="5468155"/>
          </a:xfrm>
          <a:prstGeom prst="rect">
            <a:avLst/>
          </a:prstGeom>
          <a:noFill/>
          <a:ln w="9525">
            <a:noFill/>
            <a:miter lim="800000"/>
            <a:headEnd/>
            <a:tailEnd/>
          </a:ln>
        </p:spPr>
      </p:pic>
      <p:sp>
        <p:nvSpPr>
          <p:cNvPr id="3" name="Rectangle 2"/>
          <p:cNvSpPr/>
          <p:nvPr/>
        </p:nvSpPr>
        <p:spPr>
          <a:xfrm>
            <a:off x="1524000" y="218662"/>
            <a:ext cx="9144000" cy="584775"/>
          </a:xfrm>
          <a:prstGeom prst="rect">
            <a:avLst/>
          </a:prstGeom>
          <a:solidFill>
            <a:schemeClr val="bg1"/>
          </a:solidFill>
        </p:spPr>
        <p:txBody>
          <a:bodyPr wrap="square">
            <a:spAutoFit/>
          </a:bodyPr>
          <a:lstStyle/>
          <a:p>
            <a:pPr algn="ctr"/>
            <a:r>
              <a:rPr lang="en-US" sz="3200" b="1" dirty="0"/>
              <a:t>USING SPARQL TO SELECT TRIPLES</a:t>
            </a:r>
          </a:p>
        </p:txBody>
      </p:sp>
    </p:spTree>
    <p:extLst>
      <p:ext uri="{BB962C8B-B14F-4D97-AF65-F5344CB8AC3E}">
        <p14:creationId xmlns:p14="http://schemas.microsoft.com/office/powerpoint/2010/main" val="4112349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rotWithShape="1">
          <a:blip r:embed="rId3" cstate="print"/>
          <a:srcRect l="15813" t="23843" r="16252" b="16192"/>
          <a:stretch/>
        </p:blipFill>
        <p:spPr bwMode="auto">
          <a:xfrm>
            <a:off x="1623391" y="849795"/>
            <a:ext cx="9154886" cy="5158409"/>
          </a:xfrm>
          <a:prstGeom prst="rect">
            <a:avLst/>
          </a:prstGeom>
          <a:noFill/>
          <a:ln w="9525">
            <a:noFill/>
            <a:miter lim="800000"/>
            <a:headEnd/>
            <a:tailEnd/>
          </a:ln>
        </p:spPr>
      </p:pic>
      <p:sp>
        <p:nvSpPr>
          <p:cNvPr id="3" name="Rectangle 2"/>
          <p:cNvSpPr/>
          <p:nvPr/>
        </p:nvSpPr>
        <p:spPr>
          <a:xfrm>
            <a:off x="1524000" y="265020"/>
            <a:ext cx="9144000" cy="584775"/>
          </a:xfrm>
          <a:prstGeom prst="rect">
            <a:avLst/>
          </a:prstGeom>
          <a:solidFill>
            <a:schemeClr val="bg1"/>
          </a:solidFill>
        </p:spPr>
        <p:txBody>
          <a:bodyPr wrap="square">
            <a:spAutoFit/>
          </a:bodyPr>
          <a:lstStyle/>
          <a:p>
            <a:pPr algn="ctr"/>
            <a:r>
              <a:rPr lang="en-US" sz="3200" b="1" dirty="0"/>
              <a:t>USING SPARQL TO FIND FRED’S GRANDCHILDREN</a:t>
            </a:r>
          </a:p>
        </p:txBody>
      </p:sp>
    </p:spTree>
    <p:extLst>
      <p:ext uri="{BB962C8B-B14F-4D97-AF65-F5344CB8AC3E}">
        <p14:creationId xmlns:p14="http://schemas.microsoft.com/office/powerpoint/2010/main" val="1957728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3" cstate="print"/>
          <a:srcRect l="16398" t="24789" r="16252" b="17829"/>
          <a:stretch/>
        </p:blipFill>
        <p:spPr bwMode="auto">
          <a:xfrm>
            <a:off x="1632857" y="990600"/>
            <a:ext cx="9144000" cy="4876800"/>
          </a:xfrm>
          <a:prstGeom prst="rect">
            <a:avLst/>
          </a:prstGeom>
          <a:noFill/>
          <a:ln w="9525">
            <a:noFill/>
            <a:miter lim="800000"/>
            <a:headEnd/>
            <a:tailEnd/>
          </a:ln>
        </p:spPr>
      </p:pic>
      <p:sp>
        <p:nvSpPr>
          <p:cNvPr id="4" name="Rectangle 3"/>
          <p:cNvSpPr/>
          <p:nvPr/>
        </p:nvSpPr>
        <p:spPr>
          <a:xfrm>
            <a:off x="1524000" y="218662"/>
            <a:ext cx="9144000" cy="584775"/>
          </a:xfrm>
          <a:prstGeom prst="rect">
            <a:avLst/>
          </a:prstGeom>
          <a:solidFill>
            <a:schemeClr val="bg1"/>
          </a:solidFill>
        </p:spPr>
        <p:txBody>
          <a:bodyPr wrap="square">
            <a:spAutoFit/>
          </a:bodyPr>
          <a:lstStyle/>
          <a:p>
            <a:pPr algn="ctr"/>
            <a:r>
              <a:rPr lang="en-US" sz="3200" b="1" dirty="0"/>
              <a:t>USING SPARQL TO FIND FRED’S GRANDCHILDREN</a:t>
            </a:r>
          </a:p>
        </p:txBody>
      </p:sp>
    </p:spTree>
    <p:extLst>
      <p:ext uri="{BB962C8B-B14F-4D97-AF65-F5344CB8AC3E}">
        <p14:creationId xmlns:p14="http://schemas.microsoft.com/office/powerpoint/2010/main" val="2837062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75A32E-7B85-47F0-A62F-840948BDBF08}"/>
              </a:ext>
            </a:extLst>
          </p:cNvPr>
          <p:cNvPicPr>
            <a:picLocks noChangeAspect="1"/>
          </p:cNvPicPr>
          <p:nvPr/>
        </p:nvPicPr>
        <p:blipFill rotWithShape="1">
          <a:blip r:embed="rId3"/>
          <a:srcRect l="12048" t="5107" r="12473" b="8794"/>
          <a:stretch/>
        </p:blipFill>
        <p:spPr>
          <a:xfrm>
            <a:off x="1494816" y="97277"/>
            <a:ext cx="9202367" cy="5904689"/>
          </a:xfrm>
          <a:prstGeom prst="rect">
            <a:avLst/>
          </a:prstGeom>
        </p:spPr>
      </p:pic>
    </p:spTree>
    <p:extLst>
      <p:ext uri="{BB962C8B-B14F-4D97-AF65-F5344CB8AC3E}">
        <p14:creationId xmlns:p14="http://schemas.microsoft.com/office/powerpoint/2010/main" val="794795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6C8DC78-6A73-4B1D-8431-A0E5196577A2}"/>
              </a:ext>
            </a:extLst>
          </p:cNvPr>
          <p:cNvPicPr>
            <a:picLocks noChangeAspect="1" noChangeArrowheads="1"/>
          </p:cNvPicPr>
          <p:nvPr/>
        </p:nvPicPr>
        <p:blipFill rotWithShape="1">
          <a:blip r:embed="rId3" cstate="print"/>
          <a:srcRect l="23610" t="14144" r="29154" b="27133"/>
          <a:stretch/>
        </p:blipFill>
        <p:spPr bwMode="auto">
          <a:xfrm>
            <a:off x="623414" y="175847"/>
            <a:ext cx="8262678" cy="6131722"/>
          </a:xfrm>
          <a:prstGeom prst="rect">
            <a:avLst/>
          </a:prstGeom>
          <a:noFill/>
          <a:ln w="9525">
            <a:noFill/>
            <a:miter lim="800000"/>
            <a:headEnd/>
            <a:tailEnd/>
          </a:ln>
        </p:spPr>
      </p:pic>
    </p:spTree>
    <p:extLst>
      <p:ext uri="{BB962C8B-B14F-4D97-AF65-F5344CB8AC3E}">
        <p14:creationId xmlns:p14="http://schemas.microsoft.com/office/powerpoint/2010/main" val="19897201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rotWithShape="1">
          <a:blip r:embed="rId3" cstate="print"/>
          <a:srcRect l="22842" t="20722" r="24792" b="28408"/>
          <a:stretch/>
        </p:blipFill>
        <p:spPr bwMode="auto">
          <a:xfrm>
            <a:off x="1322697" y="518160"/>
            <a:ext cx="8949064" cy="4998720"/>
          </a:xfrm>
          <a:prstGeom prst="rect">
            <a:avLst/>
          </a:prstGeom>
          <a:noFill/>
          <a:ln w="9525">
            <a:noFill/>
            <a:miter lim="800000"/>
            <a:headEnd/>
            <a:tailEnd/>
          </a:ln>
        </p:spPr>
      </p:pic>
    </p:spTree>
    <p:extLst>
      <p:ext uri="{BB962C8B-B14F-4D97-AF65-F5344CB8AC3E}">
        <p14:creationId xmlns:p14="http://schemas.microsoft.com/office/powerpoint/2010/main" val="1592055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l="20498" t="18750" r="20351" b="10417"/>
          <a:stretch>
            <a:fillRect/>
          </a:stretch>
        </p:blipFill>
        <p:spPr bwMode="auto">
          <a:xfrm>
            <a:off x="1524000" y="369651"/>
            <a:ext cx="7806813" cy="5583677"/>
          </a:xfrm>
          <a:prstGeom prst="rect">
            <a:avLst/>
          </a:prstGeom>
          <a:noFill/>
          <a:ln w="9525">
            <a:noFill/>
            <a:miter lim="800000"/>
            <a:headEnd/>
            <a:tailEnd/>
          </a:ln>
        </p:spPr>
      </p:pic>
    </p:spTree>
    <p:extLst>
      <p:ext uri="{BB962C8B-B14F-4D97-AF65-F5344CB8AC3E}">
        <p14:creationId xmlns:p14="http://schemas.microsoft.com/office/powerpoint/2010/main" val="17832629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l="23426" t="19792" r="23280" b="12500"/>
          <a:stretch>
            <a:fillRect/>
          </a:stretch>
        </p:blipFill>
        <p:spPr bwMode="auto">
          <a:xfrm>
            <a:off x="1426724" y="554477"/>
            <a:ext cx="7133617" cy="5350213"/>
          </a:xfrm>
          <a:prstGeom prst="rect">
            <a:avLst/>
          </a:prstGeom>
          <a:noFill/>
          <a:ln w="9525">
            <a:noFill/>
            <a:miter lim="800000"/>
            <a:headEnd/>
            <a:tailEnd/>
          </a:ln>
        </p:spPr>
      </p:pic>
    </p:spTree>
    <p:extLst>
      <p:ext uri="{BB962C8B-B14F-4D97-AF65-F5344CB8AC3E}">
        <p14:creationId xmlns:p14="http://schemas.microsoft.com/office/powerpoint/2010/main" val="3528887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B6DCB9-B0C4-48E4-B4DC-02DBD8495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87" y="1351597"/>
            <a:ext cx="3857625" cy="3857625"/>
          </a:xfrm>
          <a:prstGeom prst="rect">
            <a:avLst/>
          </a:prstGeom>
        </p:spPr>
      </p:pic>
      <p:sp>
        <p:nvSpPr>
          <p:cNvPr id="4" name="Rectangle 3">
            <a:extLst>
              <a:ext uri="{FF2B5EF4-FFF2-40B4-BE49-F238E27FC236}">
                <a16:creationId xmlns:a16="http://schemas.microsoft.com/office/drawing/2014/main" id="{E0746115-C872-4AAC-A7A4-46A69D95603F}"/>
              </a:ext>
            </a:extLst>
          </p:cNvPr>
          <p:cNvSpPr/>
          <p:nvPr/>
        </p:nvSpPr>
        <p:spPr>
          <a:xfrm>
            <a:off x="5448300" y="2680244"/>
            <a:ext cx="6096000" cy="1200329"/>
          </a:xfrm>
          <a:prstGeom prst="rect">
            <a:avLst/>
          </a:prstGeom>
        </p:spPr>
        <p:txBody>
          <a:bodyPr>
            <a:spAutoFit/>
          </a:bodyPr>
          <a:lstStyle/>
          <a:p>
            <a:r>
              <a:rPr lang="en-US" i="1" dirty="0"/>
              <a:t>The collection, structuring and recovery of linked data are enabled by technologies that provide a formal description of concepts, terms, and relationships within a given knowledge domain. These technologies are specified as W3C standards.</a:t>
            </a:r>
          </a:p>
        </p:txBody>
      </p:sp>
      <p:sp>
        <p:nvSpPr>
          <p:cNvPr id="5" name="Rectangle 4">
            <a:extLst>
              <a:ext uri="{FF2B5EF4-FFF2-40B4-BE49-F238E27FC236}">
                <a16:creationId xmlns:a16="http://schemas.microsoft.com/office/drawing/2014/main" id="{0A22EDAF-40D3-40B0-A13C-745D33AF4498}"/>
              </a:ext>
            </a:extLst>
          </p:cNvPr>
          <p:cNvSpPr/>
          <p:nvPr/>
        </p:nvSpPr>
        <p:spPr>
          <a:xfrm>
            <a:off x="613410" y="5403265"/>
            <a:ext cx="7559040" cy="369332"/>
          </a:xfrm>
          <a:prstGeom prst="rect">
            <a:avLst/>
          </a:prstGeom>
        </p:spPr>
        <p:txBody>
          <a:bodyPr wrap="square">
            <a:spAutoFit/>
          </a:bodyPr>
          <a:lstStyle/>
          <a:p>
            <a:r>
              <a:rPr lang="en-US" b="1" dirty="0"/>
              <a:t>The Semantic Web Stack illustrates the architecture of the Semantic Web.</a:t>
            </a:r>
          </a:p>
        </p:txBody>
      </p:sp>
    </p:spTree>
    <p:extLst>
      <p:ext uri="{BB962C8B-B14F-4D97-AF65-F5344CB8AC3E}">
        <p14:creationId xmlns:p14="http://schemas.microsoft.com/office/powerpoint/2010/main" val="26348346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CF4EF-EB7F-40BA-ADC2-0599BE4F4293}"/>
              </a:ext>
            </a:extLst>
          </p:cNvPr>
          <p:cNvPicPr>
            <a:picLocks noChangeAspect="1"/>
          </p:cNvPicPr>
          <p:nvPr/>
        </p:nvPicPr>
        <p:blipFill rotWithShape="1">
          <a:blip r:embed="rId2"/>
          <a:srcRect l="33125" t="21111" r="2500" b="24167"/>
          <a:stretch/>
        </p:blipFill>
        <p:spPr>
          <a:xfrm>
            <a:off x="723899" y="638174"/>
            <a:ext cx="7808761" cy="3733801"/>
          </a:xfrm>
          <a:prstGeom prst="rect">
            <a:avLst/>
          </a:prstGeom>
        </p:spPr>
      </p:pic>
      <p:sp>
        <p:nvSpPr>
          <p:cNvPr id="3" name="Rectangle 2">
            <a:extLst>
              <a:ext uri="{FF2B5EF4-FFF2-40B4-BE49-F238E27FC236}">
                <a16:creationId xmlns:a16="http://schemas.microsoft.com/office/drawing/2014/main" id="{7DCAA5C2-D563-4B2C-B233-DE1880CDBFAA}"/>
              </a:ext>
            </a:extLst>
          </p:cNvPr>
          <p:cNvSpPr/>
          <p:nvPr/>
        </p:nvSpPr>
        <p:spPr>
          <a:xfrm>
            <a:off x="723899" y="647700"/>
            <a:ext cx="647700" cy="771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438AF33-F2C6-459A-AB45-8C5165C38BAC}"/>
              </a:ext>
            </a:extLst>
          </p:cNvPr>
          <p:cNvPicPr>
            <a:picLocks noChangeAspect="1"/>
          </p:cNvPicPr>
          <p:nvPr/>
        </p:nvPicPr>
        <p:blipFill rotWithShape="1">
          <a:blip r:embed="rId3"/>
          <a:srcRect l="25156" t="51250" r="38125" b="39167"/>
          <a:stretch/>
        </p:blipFill>
        <p:spPr>
          <a:xfrm>
            <a:off x="3716117" y="4781550"/>
            <a:ext cx="7526119" cy="1104900"/>
          </a:xfrm>
          <a:prstGeom prst="rect">
            <a:avLst/>
          </a:prstGeom>
        </p:spPr>
      </p:pic>
    </p:spTree>
    <p:extLst>
      <p:ext uri="{BB962C8B-B14F-4D97-AF65-F5344CB8AC3E}">
        <p14:creationId xmlns:p14="http://schemas.microsoft.com/office/powerpoint/2010/main" val="811112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F3C64-1D89-4F45-AB2E-09677B5EF853}"/>
              </a:ext>
            </a:extLst>
          </p:cNvPr>
          <p:cNvPicPr>
            <a:picLocks noChangeAspect="1"/>
          </p:cNvPicPr>
          <p:nvPr/>
        </p:nvPicPr>
        <p:blipFill rotWithShape="1">
          <a:blip r:embed="rId2"/>
          <a:srcRect l="33359" t="21111" r="2969" b="26389"/>
          <a:stretch/>
        </p:blipFill>
        <p:spPr>
          <a:xfrm>
            <a:off x="828675" y="904875"/>
            <a:ext cx="9639300" cy="4470742"/>
          </a:xfrm>
          <a:prstGeom prst="rect">
            <a:avLst/>
          </a:prstGeom>
        </p:spPr>
      </p:pic>
      <p:sp>
        <p:nvSpPr>
          <p:cNvPr id="3" name="Rectangle 2">
            <a:extLst>
              <a:ext uri="{FF2B5EF4-FFF2-40B4-BE49-F238E27FC236}">
                <a16:creationId xmlns:a16="http://schemas.microsoft.com/office/drawing/2014/main" id="{48715763-58D9-4C0F-AC79-69A1DE200C85}"/>
              </a:ext>
            </a:extLst>
          </p:cNvPr>
          <p:cNvSpPr/>
          <p:nvPr/>
        </p:nvSpPr>
        <p:spPr>
          <a:xfrm>
            <a:off x="828675" y="904875"/>
            <a:ext cx="685800" cy="809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169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1D989-D774-4D2A-B39A-F5DAF94109B8}"/>
              </a:ext>
            </a:extLst>
          </p:cNvPr>
          <p:cNvPicPr>
            <a:picLocks noChangeAspect="1"/>
          </p:cNvPicPr>
          <p:nvPr/>
        </p:nvPicPr>
        <p:blipFill rotWithShape="1">
          <a:blip r:embed="rId2"/>
          <a:srcRect l="31641" t="24306" r="4844" b="24861"/>
          <a:stretch/>
        </p:blipFill>
        <p:spPr>
          <a:xfrm>
            <a:off x="1184144" y="1019174"/>
            <a:ext cx="10007731" cy="4505326"/>
          </a:xfrm>
          <a:prstGeom prst="rect">
            <a:avLst/>
          </a:prstGeom>
        </p:spPr>
      </p:pic>
      <p:sp>
        <p:nvSpPr>
          <p:cNvPr id="3" name="Rectangle 2">
            <a:extLst>
              <a:ext uri="{FF2B5EF4-FFF2-40B4-BE49-F238E27FC236}">
                <a16:creationId xmlns:a16="http://schemas.microsoft.com/office/drawing/2014/main" id="{16758A09-B729-41E5-8B38-CEF926E3AAC1}"/>
              </a:ext>
            </a:extLst>
          </p:cNvPr>
          <p:cNvSpPr/>
          <p:nvPr/>
        </p:nvSpPr>
        <p:spPr>
          <a:xfrm>
            <a:off x="1000125" y="785812"/>
            <a:ext cx="2095500" cy="742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4301062-7A18-4DD3-989B-723607814CF1}"/>
              </a:ext>
            </a:extLst>
          </p:cNvPr>
          <p:cNvSpPr/>
          <p:nvPr/>
        </p:nvSpPr>
        <p:spPr>
          <a:xfrm>
            <a:off x="869819" y="2781300"/>
            <a:ext cx="628650" cy="3200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694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l="16984" t="4167" r="17423" b="17199"/>
          <a:stretch>
            <a:fillRect/>
          </a:stretch>
        </p:blipFill>
        <p:spPr bwMode="auto">
          <a:xfrm>
            <a:off x="1274324" y="666344"/>
            <a:ext cx="7879203" cy="5525312"/>
          </a:xfrm>
          <a:prstGeom prst="rect">
            <a:avLst/>
          </a:prstGeom>
          <a:noFill/>
          <a:ln w="9525">
            <a:noFill/>
            <a:miter lim="800000"/>
            <a:headEnd/>
            <a:tailEnd/>
          </a:ln>
        </p:spPr>
      </p:pic>
    </p:spTree>
    <p:extLst>
      <p:ext uri="{BB962C8B-B14F-4D97-AF65-F5344CB8AC3E}">
        <p14:creationId xmlns:p14="http://schemas.microsoft.com/office/powerpoint/2010/main" val="2160479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srcRect l="16984" t="3125" r="16837" b="13542"/>
          <a:stretch>
            <a:fillRect/>
          </a:stretch>
        </p:blipFill>
        <p:spPr bwMode="auto">
          <a:xfrm>
            <a:off x="1358629" y="703699"/>
            <a:ext cx="7112902" cy="5450602"/>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l="17570" t="3125" r="18009" b="35417"/>
          <a:stretch>
            <a:fillRect/>
          </a:stretch>
        </p:blipFill>
        <p:spPr bwMode="auto">
          <a:xfrm>
            <a:off x="1368357" y="817123"/>
            <a:ext cx="7697997" cy="4747098"/>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98D018-86A3-4A21-89D4-DC38AD2B0D69}"/>
              </a:ext>
            </a:extLst>
          </p:cNvPr>
          <p:cNvSpPr txBox="1"/>
          <p:nvPr/>
        </p:nvSpPr>
        <p:spPr>
          <a:xfrm>
            <a:off x="3790950" y="2997487"/>
            <a:ext cx="5486400" cy="584775"/>
          </a:xfrm>
          <a:prstGeom prst="rect">
            <a:avLst/>
          </a:prstGeom>
          <a:noFill/>
        </p:spPr>
        <p:txBody>
          <a:bodyPr wrap="square" rtlCol="0">
            <a:spAutoFit/>
          </a:bodyPr>
          <a:lstStyle/>
          <a:p>
            <a:r>
              <a:rPr lang="en-US" sz="3200" dirty="0"/>
              <a:t>Querying Data </a:t>
            </a:r>
          </a:p>
        </p:txBody>
      </p:sp>
    </p:spTree>
    <p:extLst>
      <p:ext uri="{BB962C8B-B14F-4D97-AF65-F5344CB8AC3E}">
        <p14:creationId xmlns:p14="http://schemas.microsoft.com/office/powerpoint/2010/main" val="1014914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cstate="print"/>
          <a:srcRect l="22255" t="18750" r="24451" b="13542"/>
          <a:stretch>
            <a:fillRect/>
          </a:stretch>
        </p:blipFill>
        <p:spPr bwMode="auto">
          <a:xfrm>
            <a:off x="1475362" y="564204"/>
            <a:ext cx="7094707" cy="532103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cstate="print"/>
          <a:srcRect l="22255" t="19792" r="24451" b="14583"/>
          <a:stretch>
            <a:fillRect/>
          </a:stretch>
        </p:blipFill>
        <p:spPr bwMode="auto">
          <a:xfrm>
            <a:off x="1485090" y="593387"/>
            <a:ext cx="7211439" cy="5408579"/>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cstate="print"/>
          <a:srcRect l="15813" t="4167" r="19766" b="6250"/>
          <a:stretch>
            <a:fillRect/>
          </a:stretch>
        </p:blipFill>
        <p:spPr bwMode="auto">
          <a:xfrm>
            <a:off x="1524000" y="437745"/>
            <a:ext cx="7276290" cy="5457218"/>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25700F-BBF3-4900-A443-3C1222CE671E}"/>
              </a:ext>
            </a:extLst>
          </p:cNvPr>
          <p:cNvSpPr/>
          <p:nvPr/>
        </p:nvSpPr>
        <p:spPr>
          <a:xfrm>
            <a:off x="659130" y="1217920"/>
            <a:ext cx="11205210" cy="3785652"/>
          </a:xfrm>
          <a:prstGeom prst="rect">
            <a:avLst/>
          </a:prstGeom>
        </p:spPr>
        <p:txBody>
          <a:bodyPr wrap="square">
            <a:spAutoFit/>
          </a:bodyPr>
          <a:lstStyle/>
          <a:p>
            <a:pPr marL="342900" indent="-342900">
              <a:buFont typeface="Arial" panose="020B0604020202020204" pitchFamily="34" charset="0"/>
              <a:buChar char="•"/>
            </a:pPr>
            <a:r>
              <a:rPr lang="en-US" sz="2400" b="1" dirty="0"/>
              <a:t>Resource Description Framework (RDF), </a:t>
            </a:r>
            <a:r>
              <a:rPr lang="en-US" sz="2400" dirty="0"/>
              <a:t>a general method for describing information</a:t>
            </a:r>
          </a:p>
          <a:p>
            <a:pPr marL="342900" indent="-342900">
              <a:buFont typeface="Arial" panose="020B0604020202020204" pitchFamily="34" charset="0"/>
              <a:buChar char="•"/>
            </a:pPr>
            <a:r>
              <a:rPr lang="en-US" sz="2400" b="1" dirty="0"/>
              <a:t>RDF Schema (RDFS)</a:t>
            </a:r>
          </a:p>
          <a:p>
            <a:pPr marL="342900" indent="-342900">
              <a:buFont typeface="Arial" panose="020B0604020202020204" pitchFamily="34" charset="0"/>
              <a:buChar char="•"/>
            </a:pPr>
            <a:r>
              <a:rPr lang="en-US" sz="2400" b="1" dirty="0"/>
              <a:t>Simple Knowledge Organization System (SKOS)</a:t>
            </a:r>
          </a:p>
          <a:p>
            <a:pPr marL="342900" indent="-342900">
              <a:buFont typeface="Arial" panose="020B0604020202020204" pitchFamily="34" charset="0"/>
              <a:buChar char="•"/>
            </a:pPr>
            <a:r>
              <a:rPr lang="en-US" sz="2400" b="1" dirty="0">
                <a:solidFill>
                  <a:srgbClr val="FF0000"/>
                </a:solidFill>
              </a:rPr>
              <a:t>SPARQL</a:t>
            </a:r>
            <a:r>
              <a:rPr lang="en-US" sz="2400" dirty="0"/>
              <a:t>, an RDF query language</a:t>
            </a:r>
          </a:p>
          <a:p>
            <a:pPr marL="342900" indent="-342900">
              <a:buFont typeface="Arial" panose="020B0604020202020204" pitchFamily="34" charset="0"/>
              <a:buChar char="•"/>
            </a:pPr>
            <a:r>
              <a:rPr lang="en-US" sz="2400" b="1" dirty="0"/>
              <a:t>Notation3 (N3), </a:t>
            </a:r>
            <a:r>
              <a:rPr lang="en-US" sz="2400" dirty="0"/>
              <a:t>designed with human-readability in mind</a:t>
            </a:r>
          </a:p>
          <a:p>
            <a:pPr marL="342900" indent="-342900">
              <a:buFont typeface="Arial" panose="020B0604020202020204" pitchFamily="34" charset="0"/>
              <a:buChar char="•"/>
            </a:pPr>
            <a:r>
              <a:rPr lang="en-US" sz="2400" b="1" dirty="0"/>
              <a:t>N-Triples, </a:t>
            </a:r>
            <a:r>
              <a:rPr lang="en-US" sz="2400" dirty="0"/>
              <a:t>a format for storing and transmitting data</a:t>
            </a:r>
          </a:p>
          <a:p>
            <a:pPr marL="342900" indent="-342900">
              <a:buFont typeface="Arial" panose="020B0604020202020204" pitchFamily="34" charset="0"/>
              <a:buChar char="•"/>
            </a:pPr>
            <a:r>
              <a:rPr lang="en-US" sz="2400" b="1" dirty="0"/>
              <a:t>Turtle</a:t>
            </a:r>
            <a:r>
              <a:rPr lang="en-US" sz="2400" dirty="0"/>
              <a:t> (Terse RDF Triple Language)</a:t>
            </a:r>
          </a:p>
          <a:p>
            <a:pPr marL="342900" indent="-342900">
              <a:buFont typeface="Arial" panose="020B0604020202020204" pitchFamily="34" charset="0"/>
              <a:buChar char="•"/>
            </a:pPr>
            <a:r>
              <a:rPr lang="en-US" sz="2400" b="1" dirty="0"/>
              <a:t>Web Ontology Language (OWL), </a:t>
            </a:r>
            <a:r>
              <a:rPr lang="en-US" sz="2400" dirty="0"/>
              <a:t>a family of knowledge representation languages</a:t>
            </a:r>
          </a:p>
          <a:p>
            <a:pPr marL="342900" indent="-342900">
              <a:buFont typeface="Arial" panose="020B0604020202020204" pitchFamily="34" charset="0"/>
              <a:buChar char="•"/>
            </a:pPr>
            <a:r>
              <a:rPr lang="en-US" sz="2400" b="1" dirty="0"/>
              <a:t>Rule Interchange Format (RIF), </a:t>
            </a:r>
            <a:r>
              <a:rPr lang="en-US" sz="2400" dirty="0"/>
              <a:t>a framework of web rule language dialects supporting rule interchange on the Web</a:t>
            </a:r>
          </a:p>
        </p:txBody>
      </p:sp>
    </p:spTree>
    <p:extLst>
      <p:ext uri="{BB962C8B-B14F-4D97-AF65-F5344CB8AC3E}">
        <p14:creationId xmlns:p14="http://schemas.microsoft.com/office/powerpoint/2010/main" val="14128207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cstate="print"/>
          <a:srcRect l="15227" t="4167" r="18009" b="10417"/>
          <a:stretch>
            <a:fillRect/>
          </a:stretch>
        </p:blipFill>
        <p:spPr bwMode="auto">
          <a:xfrm>
            <a:off x="1485089" y="729574"/>
            <a:ext cx="7003915" cy="5252936"/>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p:cNvPicPr>
            <a:picLocks noChangeAspect="1" noChangeArrowheads="1"/>
          </p:cNvPicPr>
          <p:nvPr/>
        </p:nvPicPr>
        <p:blipFill>
          <a:blip r:embed="rId3" cstate="print"/>
          <a:srcRect l="16032" t="6250" r="18375" b="14583"/>
          <a:stretch>
            <a:fillRect/>
          </a:stretch>
        </p:blipFill>
        <p:spPr bwMode="auto">
          <a:xfrm>
            <a:off x="1455906" y="515566"/>
            <a:ext cx="7470229" cy="5632315"/>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l="20498" t="4167" r="20351" b="15625"/>
          <a:stretch>
            <a:fillRect/>
          </a:stretch>
        </p:blipFill>
        <p:spPr bwMode="auto">
          <a:xfrm>
            <a:off x="1514272" y="389106"/>
            <a:ext cx="7483813" cy="561286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srcRect l="16398" t="3125" r="16838" b="9375"/>
          <a:stretch>
            <a:fillRect/>
          </a:stretch>
        </p:blipFill>
        <p:spPr bwMode="auto">
          <a:xfrm>
            <a:off x="1426115" y="325066"/>
            <a:ext cx="7444903" cy="5583677"/>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print"/>
          <a:srcRect l="16398" t="3125" r="16252" b="13542"/>
          <a:stretch>
            <a:fillRect/>
          </a:stretch>
        </p:blipFill>
        <p:spPr bwMode="auto">
          <a:xfrm>
            <a:off x="1407268" y="447473"/>
            <a:ext cx="7626485" cy="5719864"/>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cstate="print"/>
          <a:srcRect l="16984" t="4167" r="18009" b="9375"/>
          <a:stretch>
            <a:fillRect/>
          </a:stretch>
        </p:blipFill>
        <p:spPr bwMode="auto">
          <a:xfrm>
            <a:off x="1436451" y="525296"/>
            <a:ext cx="7276287" cy="5457216"/>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3" cstate="print"/>
          <a:srcRect l="16398" t="3125" r="17423" b="10417"/>
          <a:stretch>
            <a:fillRect/>
          </a:stretch>
        </p:blipFill>
        <p:spPr bwMode="auto">
          <a:xfrm>
            <a:off x="1436451" y="466927"/>
            <a:ext cx="7898860" cy="592414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cstate="print"/>
          <a:srcRect l="15227" t="3125" r="15666" b="8333"/>
          <a:stretch>
            <a:fillRect/>
          </a:stretch>
        </p:blipFill>
        <p:spPr bwMode="auto">
          <a:xfrm>
            <a:off x="1504545" y="194553"/>
            <a:ext cx="8015592" cy="6011694"/>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3" cstate="print"/>
          <a:srcRect l="15813" t="4167" r="16837" b="10417"/>
          <a:stretch>
            <a:fillRect/>
          </a:stretch>
        </p:blipFill>
        <p:spPr bwMode="auto">
          <a:xfrm>
            <a:off x="1416832" y="262646"/>
            <a:ext cx="7980088" cy="5946893"/>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3" cstate="print"/>
          <a:srcRect l="15813" t="9375" r="16252" b="8333"/>
          <a:stretch>
            <a:fillRect/>
          </a:stretch>
        </p:blipFill>
        <p:spPr bwMode="auto">
          <a:xfrm>
            <a:off x="1514272" y="340468"/>
            <a:ext cx="7365920" cy="550585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F0B117-8FD2-4698-B285-62CFB86C4114}"/>
              </a:ext>
            </a:extLst>
          </p:cNvPr>
          <p:cNvSpPr/>
          <p:nvPr/>
        </p:nvSpPr>
        <p:spPr>
          <a:xfrm>
            <a:off x="422910" y="1443841"/>
            <a:ext cx="10904220" cy="3693319"/>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rPr>
              <a:t>XML provides an elemental syntax for content structure within documents, yet associates no semantics with the meaning of the content contained within. Turtle is a de facto standard, but has not been through a formal standardization process.</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XML Schema is a language for providing and restricting the structure and content of elements contained within XML documents.</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RDF is a simple language for expressing data models, which refer to objects ("web resources”) and their relationships. An RDF-based model can be represented in a variety of syntaxes, e.g., RDF/XML, N3, Turtle, and </a:t>
            </a:r>
            <a:r>
              <a:rPr lang="en-US" dirty="0" err="1">
                <a:latin typeface="Arial" panose="020B0604020202020204" pitchFamily="34" charset="0"/>
              </a:rPr>
              <a:t>RDFa</a:t>
            </a:r>
            <a:r>
              <a:rPr lang="en-US" dirty="0">
                <a:latin typeface="Arial" panose="020B0604020202020204" pitchFamily="34" charset="0"/>
              </a:rPr>
              <a:t>. RDF is a fundamental standard of the Semantic Web.</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RDF Schema extends RDF and is a vocabulary for describing properties and classes of RDF-based resources, with semantics for generalized-hierarchies of such properties and classes.</a:t>
            </a:r>
          </a:p>
        </p:txBody>
      </p:sp>
    </p:spTree>
    <p:extLst>
      <p:ext uri="{BB962C8B-B14F-4D97-AF65-F5344CB8AC3E}">
        <p14:creationId xmlns:p14="http://schemas.microsoft.com/office/powerpoint/2010/main" val="31677679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cstate="print"/>
          <a:srcRect l="15813" t="4167" r="16252" b="11458"/>
          <a:stretch>
            <a:fillRect/>
          </a:stretch>
        </p:blipFill>
        <p:spPr bwMode="auto">
          <a:xfrm>
            <a:off x="1524000" y="170234"/>
            <a:ext cx="7675437" cy="5948464"/>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cstate="print"/>
          <a:srcRect l="15813" t="3125" r="16252" b="6250"/>
          <a:stretch>
            <a:fillRect/>
          </a:stretch>
        </p:blipFill>
        <p:spPr bwMode="auto">
          <a:xfrm>
            <a:off x="1495830" y="413831"/>
            <a:ext cx="7380051" cy="5535038"/>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3" cstate="print"/>
          <a:srcRect l="16398" t="4167" r="17423" b="6250"/>
          <a:stretch>
            <a:fillRect/>
          </a:stretch>
        </p:blipFill>
        <p:spPr bwMode="auto">
          <a:xfrm>
            <a:off x="981480" y="350196"/>
            <a:ext cx="8019645" cy="6014734"/>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cstate="print"/>
          <a:srcRect l="16398" t="3125" r="17423" b="6250"/>
          <a:stretch>
            <a:fillRect/>
          </a:stretch>
        </p:blipFill>
        <p:spPr bwMode="auto">
          <a:xfrm>
            <a:off x="1029916" y="362558"/>
            <a:ext cx="7971209" cy="5978406"/>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rotWithShape="1">
          <a:blip r:embed="rId3" cstate="print"/>
          <a:srcRect l="16398" t="13596" r="16838" b="10417"/>
          <a:stretch/>
        </p:blipFill>
        <p:spPr bwMode="auto">
          <a:xfrm>
            <a:off x="715591" y="257174"/>
            <a:ext cx="9485684" cy="6034497"/>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B2441"/>
      </a:dk2>
      <a:lt2>
        <a:srgbClr val="E2E8E4"/>
      </a:lt2>
      <a:accent1>
        <a:srgbClr val="E42CB2"/>
      </a:accent1>
      <a:accent2>
        <a:srgbClr val="B71AD2"/>
      </a:accent2>
      <a:accent3>
        <a:srgbClr val="7D2CE4"/>
      </a:accent3>
      <a:accent4>
        <a:srgbClr val="413ED9"/>
      </a:accent4>
      <a:accent5>
        <a:srgbClr val="2C75E4"/>
      </a:accent5>
      <a:accent6>
        <a:srgbClr val="1AAFD2"/>
      </a:accent6>
      <a:hlink>
        <a:srgbClr val="526CC5"/>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4276</Words>
  <Application>Microsoft Office PowerPoint</Application>
  <PresentationFormat>Widescreen</PresentationFormat>
  <Paragraphs>402</Paragraphs>
  <Slides>94</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Arial</vt:lpstr>
      <vt:lpstr>Calibri</vt:lpstr>
      <vt:lpstr>Calibri Light</vt:lpstr>
      <vt:lpstr>Helvetica</vt:lpstr>
      <vt:lpstr>'Helvetica Neue'</vt:lpstr>
      <vt:lpstr>Lucida Grande</vt:lpstr>
      <vt:lpstr>Symbol</vt:lpstr>
      <vt:lpstr>Times New Roman</vt:lpstr>
      <vt:lpstr>RetrospectVTI</vt:lpstr>
      <vt:lpstr> SparQL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SparQL</dc:title>
  <dc:creator>ajay singhal</dc:creator>
  <cp:lastModifiedBy>ajay singhal</cp:lastModifiedBy>
  <cp:revision>146</cp:revision>
  <dcterms:created xsi:type="dcterms:W3CDTF">2019-10-12T08:21:41Z</dcterms:created>
  <dcterms:modified xsi:type="dcterms:W3CDTF">2019-10-14T06:30:25Z</dcterms:modified>
</cp:coreProperties>
</file>